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9" r:id="rId2"/>
    <p:sldId id="310" r:id="rId3"/>
    <p:sldId id="311" r:id="rId4"/>
    <p:sldId id="312" r:id="rId5"/>
    <p:sldId id="313" r:id="rId6"/>
    <p:sldId id="316" r:id="rId7"/>
    <p:sldId id="317" r:id="rId8"/>
    <p:sldId id="319" r:id="rId9"/>
    <p:sldId id="318" r:id="rId10"/>
    <p:sldId id="320" r:id="rId11"/>
    <p:sldId id="321" r:id="rId12"/>
    <p:sldId id="322" r:id="rId13"/>
    <p:sldId id="324" r:id="rId14"/>
    <p:sldId id="325" r:id="rId15"/>
    <p:sldId id="326" r:id="rId16"/>
    <p:sldId id="323" r:id="rId17"/>
    <p:sldId id="327" r:id="rId18"/>
    <p:sldId id="328" r:id="rId19"/>
    <p:sldId id="329" r:id="rId20"/>
    <p:sldId id="269" r:id="rId21"/>
    <p:sldId id="288" r:id="rId22"/>
    <p:sldId id="304" r:id="rId23"/>
    <p:sldId id="261" r:id="rId24"/>
    <p:sldId id="277" r:id="rId25"/>
    <p:sldId id="276" r:id="rId26"/>
    <p:sldId id="296" r:id="rId27"/>
    <p:sldId id="307" r:id="rId28"/>
    <p:sldId id="259" r:id="rId29"/>
    <p:sldId id="291" r:id="rId30"/>
    <p:sldId id="305" r:id="rId31"/>
    <p:sldId id="272" r:id="rId32"/>
    <p:sldId id="289" r:id="rId33"/>
    <p:sldId id="292" r:id="rId34"/>
    <p:sldId id="293" r:id="rId35"/>
    <p:sldId id="268" r:id="rId36"/>
    <p:sldId id="284" r:id="rId37"/>
    <p:sldId id="297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8000"/>
    <a:srgbClr val="1207E9"/>
    <a:srgbClr val="006600"/>
    <a:srgbClr val="00FFFF"/>
    <a:srgbClr val="FF6600"/>
    <a:srgbClr val="FF99FF"/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453" autoAdjust="0"/>
  </p:normalViewPr>
  <p:slideViewPr>
    <p:cSldViewPr>
      <p:cViewPr>
        <p:scale>
          <a:sx n="69" d="100"/>
          <a:sy n="69" d="100"/>
        </p:scale>
        <p:origin x="-1416" y="-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61E0-5F5C-42FB-AE14-64B67D1E6E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thieu%20nhi%20khong%20loi\Nh&#7841;c%20beat%20&#8211;%20L&#7899;p%20ch&#250;ng%20ta%20&#273;o&#224;n%20k&#7871;t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inh-nen-powerpoint-chu-de-thien-nh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9710" y="57152"/>
            <a:ext cx="5394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207E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TRƯỜNG TIỂU HỌC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207E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LÊ DẬT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207E9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857250"/>
            <a:ext cx="7786844" cy="33147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3" y="1744103"/>
            <a:ext cx="3885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LUYỆN TỪ VÀ CÂU 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008" y="2343150"/>
            <a:ext cx="7671395" cy="10287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CÂU HỎI VÀ DẤU CHẤM HỎI 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39753" y="3919747"/>
            <a:ext cx="5917903" cy="1083190"/>
            <a:chOff x="2336502" y="4724400"/>
            <a:chExt cx="4724400" cy="1444252"/>
          </a:xfrm>
        </p:grpSpPr>
        <p:sp>
          <p:nvSpPr>
            <p:cNvPr id="6" name="Rounded Rectangle 5"/>
            <p:cNvSpPr/>
            <p:nvPr/>
          </p:nvSpPr>
          <p:spPr>
            <a:xfrm>
              <a:off x="2438400" y="4724400"/>
              <a:ext cx="4546303" cy="112982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6502" y="4732363"/>
              <a:ext cx="4724400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1207E9"/>
                  </a:solidFill>
                </a:rPr>
                <a:t>Giáo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1207E9"/>
                  </a:solidFill>
                </a:rPr>
                <a:t>viên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: </a:t>
              </a:r>
              <a:r>
                <a:rPr lang="en-US" sz="3200" b="1" dirty="0" err="1" smtClean="0">
                  <a:solidFill>
                    <a:srgbClr val="1207E9"/>
                  </a:solidFill>
                </a:rPr>
                <a:t>Trương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1207E9"/>
                  </a:solidFill>
                </a:rPr>
                <a:t>Thị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1207E9"/>
                  </a:solidFill>
                </a:rPr>
                <a:t>Hồng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1207E9"/>
                  </a:solidFill>
                </a:rPr>
                <a:t>Ngọc</a:t>
              </a:r>
              <a:endParaRPr lang="en-US" sz="3200" b="1" dirty="0" smtClean="0">
                <a:solidFill>
                  <a:srgbClr val="1207E9"/>
                </a:solidFill>
              </a:endParaRPr>
            </a:p>
            <a:p>
              <a:pPr algn="ctr"/>
              <a:r>
                <a:rPr lang="en-US" sz="3200" b="1" dirty="0" err="1" smtClean="0">
                  <a:solidFill>
                    <a:srgbClr val="1207E9"/>
                  </a:solidFill>
                </a:rPr>
                <a:t>Lớp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: </a:t>
              </a:r>
              <a:r>
                <a:rPr lang="en-US" sz="3200" b="1" dirty="0" smtClean="0">
                  <a:solidFill>
                    <a:srgbClr val="1207E9"/>
                  </a:solidFill>
                </a:rPr>
                <a:t>4A</a:t>
              </a:r>
              <a:endParaRPr lang="en-US" sz="3200" b="1" dirty="0">
                <a:solidFill>
                  <a:srgbClr val="1207E9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991461"/>
            <a:ext cx="7696200" cy="2229632"/>
            <a:chOff x="140467" y="4169393"/>
            <a:chExt cx="6541932" cy="3257116"/>
          </a:xfrm>
        </p:grpSpPr>
        <p:sp>
          <p:nvSpPr>
            <p:cNvPr id="10" name="Rounded Rectangle 9"/>
            <p:cNvSpPr/>
            <p:nvPr/>
          </p:nvSpPr>
          <p:spPr>
            <a:xfrm>
              <a:off x="145055" y="4357569"/>
              <a:ext cx="6116198" cy="2514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467" y="4169393"/>
              <a:ext cx="6541932" cy="325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008000"/>
                  </a:solidFill>
                </a:rPr>
                <a:t>2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.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Cậu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làm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thế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nào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mà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mua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được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nhiều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sách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và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dụng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cụ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thí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nghiệm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như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8000"/>
                  </a:solidFill>
                </a:rPr>
                <a:t>thế</a:t>
              </a:r>
              <a:r>
                <a:rPr lang="en-US" sz="4000" b="1" i="1" dirty="0" smtClean="0">
                  <a:solidFill>
                    <a:srgbClr val="008000"/>
                  </a:solidFill>
                </a:rPr>
                <a:t>?</a:t>
              </a:r>
              <a:endParaRPr lang="en-US" sz="4000" b="1" i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8194" name="Picture 2" descr="C:\Users\ASUS\Desktop\best-hd-teamwork-share-logo-vector-ima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 bwMode="auto">
          <a:xfrm>
            <a:off x="6172200" y="1"/>
            <a:ext cx="2934078" cy="20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403" y="114300"/>
            <a:ext cx="5309195" cy="800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THẢO LUẬN NHÓM </a:t>
            </a:r>
            <a:endParaRPr lang="en-US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842240"/>
            <a:ext cx="6019800" cy="1323439"/>
            <a:chOff x="762000" y="2723186"/>
            <a:chExt cx="7391400" cy="1764587"/>
          </a:xfrm>
        </p:grpSpPr>
        <p:sp>
          <p:nvSpPr>
            <p:cNvPr id="4" name="Rounded Rectangle 3"/>
            <p:cNvSpPr/>
            <p:nvPr/>
          </p:nvSpPr>
          <p:spPr>
            <a:xfrm>
              <a:off x="762000" y="2943761"/>
              <a:ext cx="7391400" cy="132343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2389" y="2723186"/>
              <a:ext cx="7210620" cy="176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solidFill>
                    <a:srgbClr val="0000FF"/>
                  </a:solidFill>
                </a:rPr>
                <a:t>1.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Vì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sao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quả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bóng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không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có</a:t>
              </a:r>
              <a:r>
                <a:rPr lang="en-US" sz="4000" b="1" i="1" dirty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cánh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mà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vẫn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 bay </a:t>
              </a:r>
              <a:r>
                <a:rPr lang="en-US" sz="4000" b="1" i="1" dirty="0" err="1" smtClean="0">
                  <a:solidFill>
                    <a:srgbClr val="0000FF"/>
                  </a:solidFill>
                </a:rPr>
                <a:t>được</a:t>
              </a:r>
              <a:r>
                <a:rPr lang="en-US" sz="4000" b="1" i="1" dirty="0" smtClean="0">
                  <a:solidFill>
                    <a:srgbClr val="0000FF"/>
                  </a:solidFill>
                </a:rPr>
                <a:t>?</a:t>
              </a:r>
              <a:endParaRPr lang="en-US" sz="40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3867150"/>
            <a:ext cx="9055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</a:t>
            </a:r>
            <a:r>
              <a:rPr lang="en-US" sz="4000" b="1" dirty="0" smtClean="0"/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ai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ai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61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55" y="208308"/>
            <a:ext cx="4272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0000FF"/>
                </a:solidFill>
              </a:rPr>
              <a:t>Vì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sao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quả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bóng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không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cánh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mà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vẫn</a:t>
            </a:r>
            <a:r>
              <a:rPr lang="en-US" sz="4000" b="1" i="1" dirty="0" smtClean="0">
                <a:solidFill>
                  <a:srgbClr val="0000FF"/>
                </a:solidFill>
              </a:rPr>
              <a:t> bay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được</a:t>
            </a:r>
            <a:r>
              <a:rPr lang="en-US" sz="4000" b="1" i="1" dirty="0" smtClean="0">
                <a:solidFill>
                  <a:srgbClr val="0000FF"/>
                </a:solidFill>
              </a:rPr>
              <a:t>?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00057" y="706093"/>
            <a:ext cx="2514598" cy="1408457"/>
            <a:chOff x="3889037" y="1551057"/>
            <a:chExt cx="2514598" cy="1877943"/>
          </a:xfrm>
        </p:grpSpPr>
        <p:sp>
          <p:nvSpPr>
            <p:cNvPr id="4" name="Striped Right Arrow 3"/>
            <p:cNvSpPr/>
            <p:nvPr/>
          </p:nvSpPr>
          <p:spPr>
            <a:xfrm>
              <a:off x="3962400" y="1551057"/>
              <a:ext cx="2133600" cy="1877943"/>
            </a:xfrm>
            <a:prstGeom prst="strip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9037" y="2067806"/>
              <a:ext cx="251459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c</a:t>
              </a:r>
              <a:r>
                <a:rPr lang="en-US" sz="3600" b="1" dirty="0" err="1" smtClean="0"/>
                <a:t>âu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hỏi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của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3" y="1126435"/>
            <a:ext cx="342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6600CC"/>
                </a:solidFill>
              </a:rPr>
              <a:t>Xi-</a:t>
            </a:r>
            <a:r>
              <a:rPr lang="en-US" sz="4000" b="1" i="1" dirty="0" err="1" smtClean="0">
                <a:solidFill>
                  <a:srgbClr val="6600CC"/>
                </a:solidFill>
              </a:rPr>
              <a:t>ôn</a:t>
            </a:r>
            <a:r>
              <a:rPr lang="en-US" sz="4000" b="1" i="1" dirty="0" smtClean="0">
                <a:solidFill>
                  <a:srgbClr val="6600CC"/>
                </a:solidFill>
              </a:rPr>
              <a:t>-</a:t>
            </a:r>
            <a:r>
              <a:rPr lang="en-US" sz="4000" b="1" i="1" dirty="0" err="1" smtClean="0">
                <a:solidFill>
                  <a:srgbClr val="6600CC"/>
                </a:solidFill>
              </a:rPr>
              <a:t>cốp-xki</a:t>
            </a:r>
            <a:endParaRPr lang="en-US" sz="4000" b="1" i="1" dirty="0">
              <a:solidFill>
                <a:srgbClr val="6600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91203" y="171450"/>
            <a:ext cx="3669797" cy="744744"/>
            <a:chOff x="6019799" y="712856"/>
            <a:chExt cx="3669797" cy="992992"/>
          </a:xfrm>
        </p:grpSpPr>
        <p:sp>
          <p:nvSpPr>
            <p:cNvPr id="12" name="Cloud Callout 11"/>
            <p:cNvSpPr/>
            <p:nvPr/>
          </p:nvSpPr>
          <p:spPr>
            <a:xfrm>
              <a:off x="6019799" y="712856"/>
              <a:ext cx="3291275" cy="927239"/>
            </a:xfrm>
            <a:prstGeom prst="cloudCallout">
              <a:avLst>
                <a:gd name="adj1" fmla="val -7482"/>
                <a:gd name="adj2" fmla="val 1071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0800" y="762000"/>
              <a:ext cx="3288796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</a:rPr>
                <a:t>Tự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hỏi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mình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454" y="2003991"/>
            <a:ext cx="43393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008000"/>
                </a:solidFill>
              </a:rPr>
              <a:t>Cậu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làm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thế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nào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mà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mua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được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nhiều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sách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và</a:t>
            </a:r>
            <a:r>
              <a:rPr lang="en-US" sz="4000" b="1" i="1" dirty="0" smtClean="0">
                <a:solidFill>
                  <a:srgbClr val="008000"/>
                </a:solidFill>
              </a:rPr>
              <a:t> 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dụng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cụ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thí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nghiệm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như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thế</a:t>
            </a:r>
            <a:r>
              <a:rPr lang="en-US" sz="4000" b="1" i="1" dirty="0" smtClean="0">
                <a:solidFill>
                  <a:srgbClr val="008000"/>
                </a:solidFill>
              </a:rPr>
              <a:t>?</a:t>
            </a:r>
            <a:endParaRPr lang="en-US" sz="4000" b="1" i="1" dirty="0">
              <a:solidFill>
                <a:srgbClr val="008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63701" y="3028950"/>
            <a:ext cx="2356102" cy="1408457"/>
            <a:chOff x="3881281" y="1551057"/>
            <a:chExt cx="2356102" cy="1877943"/>
          </a:xfrm>
        </p:grpSpPr>
        <p:sp>
          <p:nvSpPr>
            <p:cNvPr id="19" name="Striped Right Arrow 18"/>
            <p:cNvSpPr/>
            <p:nvPr/>
          </p:nvSpPr>
          <p:spPr>
            <a:xfrm>
              <a:off x="3962400" y="1551057"/>
              <a:ext cx="2133600" cy="1877943"/>
            </a:xfrm>
            <a:prstGeom prst="strip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1281" y="1951245"/>
              <a:ext cx="235610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c</a:t>
              </a:r>
              <a:r>
                <a:rPr lang="en-US" sz="3600" b="1" dirty="0" err="1" smtClean="0"/>
                <a:t>âu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hỏi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của</a:t>
              </a:r>
              <a:endParaRPr lang="en-US" sz="36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91203" y="3429000"/>
            <a:ext cx="342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6600CC"/>
                </a:solidFill>
              </a:rPr>
              <a:t>Một</a:t>
            </a:r>
            <a:r>
              <a:rPr lang="en-US" sz="4000" b="1" i="1" dirty="0" smtClean="0">
                <a:solidFill>
                  <a:srgbClr val="6600CC"/>
                </a:solidFill>
              </a:rPr>
              <a:t> </a:t>
            </a:r>
            <a:r>
              <a:rPr lang="en-US" sz="4000" b="1" i="1" dirty="0" err="1" smtClean="0">
                <a:solidFill>
                  <a:srgbClr val="6600CC"/>
                </a:solidFill>
              </a:rPr>
              <a:t>người</a:t>
            </a:r>
            <a:r>
              <a:rPr lang="en-US" sz="4000" b="1" i="1" dirty="0" smtClean="0">
                <a:solidFill>
                  <a:srgbClr val="6600CC"/>
                </a:solidFill>
              </a:rPr>
              <a:t> </a:t>
            </a:r>
            <a:r>
              <a:rPr lang="en-US" sz="4000" b="1" i="1" dirty="0" err="1" smtClean="0">
                <a:solidFill>
                  <a:srgbClr val="6600CC"/>
                </a:solidFill>
              </a:rPr>
              <a:t>bạn</a:t>
            </a:r>
            <a:endParaRPr lang="en-US" sz="4000" b="1" i="1" dirty="0">
              <a:solidFill>
                <a:srgbClr val="6600CC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57356" y="2003991"/>
            <a:ext cx="4310571" cy="1410811"/>
            <a:chOff x="5644380" y="2692467"/>
            <a:chExt cx="3883617" cy="1764584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6089902" y="3019960"/>
              <a:ext cx="2992574" cy="1323439"/>
            </a:xfrm>
            <a:prstGeom prst="wedgeRoundRectCallout">
              <a:avLst>
                <a:gd name="adj1" fmla="val 1872"/>
                <a:gd name="adj2" fmla="val 77197"/>
                <a:gd name="adj3" fmla="val 16667"/>
              </a:avLst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44380" y="2692467"/>
              <a:ext cx="3883617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</a:rPr>
                <a:t>Hỏi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Xi-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ôn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-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cốp-xki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2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hinh-nen-powerpoint-don-gian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0287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Phần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người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khác</a:t>
            </a:r>
            <a:r>
              <a:rPr lang="en-US" sz="4400" b="1" i="1" dirty="0" smtClean="0">
                <a:solidFill>
                  <a:srgbClr val="FF0000"/>
                </a:solidFill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nhưng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cũng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tự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hỏi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mình</a:t>
            </a:r>
            <a:r>
              <a:rPr lang="en-US" sz="4400" b="1" i="1" dirty="0" smtClean="0">
                <a:solidFill>
                  <a:srgbClr val="FF0000"/>
                </a:solidFill>
              </a:rPr>
              <a:t>.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students-clipar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2956"/>
            <a:ext cx="4800599" cy="13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1813" y="-53685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CÙNG TÌM HIỂU NHÓM ĐÔI 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92" y="1736931"/>
            <a:ext cx="8873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</a:rPr>
              <a:t>-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Vì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sao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quả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bóng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không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cánh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mà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vẫn</a:t>
            </a:r>
            <a:r>
              <a:rPr lang="en-US" sz="4000" b="1" i="1" dirty="0" smtClean="0">
                <a:solidFill>
                  <a:srgbClr val="0000FF"/>
                </a:solidFill>
              </a:rPr>
              <a:t> bay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được</a:t>
            </a:r>
            <a:r>
              <a:rPr lang="en-US" sz="4000" b="1" i="1" dirty="0" smtClean="0">
                <a:solidFill>
                  <a:srgbClr val="0000FF"/>
                </a:solidFill>
              </a:rPr>
              <a:t>?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406" y="2748194"/>
            <a:ext cx="869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8000"/>
                </a:solidFill>
              </a:rPr>
              <a:t>-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Cậu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làm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thế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nào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mà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mua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được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nhiều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sách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và</a:t>
            </a:r>
            <a:r>
              <a:rPr lang="en-US" sz="4000" b="1" i="1" dirty="0" smtClean="0">
                <a:solidFill>
                  <a:srgbClr val="008000"/>
                </a:solidFill>
              </a:rPr>
              <a:t> 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dụng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cụ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thí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nghiệm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như</a:t>
            </a:r>
            <a:r>
              <a:rPr lang="en-US" sz="4000" b="1" i="1" dirty="0" smtClean="0">
                <a:solidFill>
                  <a:srgbClr val="008000"/>
                </a:solidFill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</a:rPr>
              <a:t>thế</a:t>
            </a:r>
            <a:r>
              <a:rPr lang="en-US" sz="4000" b="1" i="1" dirty="0" smtClean="0">
                <a:solidFill>
                  <a:srgbClr val="008000"/>
                </a:solidFill>
              </a:rPr>
              <a:t>?</a:t>
            </a:r>
            <a:endParaRPr lang="en-US" sz="4000" b="1" i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817993"/>
            <a:ext cx="9982200" cy="1402986"/>
            <a:chOff x="304800" y="5471054"/>
            <a:chExt cx="9294610" cy="1282708"/>
          </a:xfrm>
        </p:grpSpPr>
        <p:sp>
          <p:nvSpPr>
            <p:cNvPr id="4" name="Rounded Rectangle 3"/>
            <p:cNvSpPr/>
            <p:nvPr/>
          </p:nvSpPr>
          <p:spPr>
            <a:xfrm>
              <a:off x="304800" y="5590640"/>
              <a:ext cx="8518446" cy="116312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799" y="5471054"/>
              <a:ext cx="9114611" cy="120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</a:rPr>
                <a:t>Những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dấu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hiệu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nào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giúp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em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ra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đó</a:t>
              </a:r>
              <a:endParaRPr lang="en-US" sz="4000" b="1" dirty="0" smtClean="0">
                <a:solidFill>
                  <a:schemeClr val="bg1"/>
                </a:solidFill>
              </a:endParaRPr>
            </a:p>
            <a:p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là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câu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hỏi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?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173693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Vì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sao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9778" y="235248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3108" y="275875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</a:rPr>
              <a:t>t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hế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nào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9637" y="336374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hinh-nen-powerpoint-don-gian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028702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thường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từ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nghi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vấn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1207E9"/>
                </a:solidFill>
              </a:rPr>
              <a:t>(</a:t>
            </a:r>
            <a:r>
              <a:rPr lang="en-US" sz="4400" b="1" dirty="0" err="1" smtClean="0">
                <a:solidFill>
                  <a:srgbClr val="1207E9"/>
                </a:solidFill>
              </a:rPr>
              <a:t>ai</a:t>
            </a:r>
            <a:r>
              <a:rPr lang="en-US" sz="4400" b="1" dirty="0" smtClean="0">
                <a:solidFill>
                  <a:srgbClr val="1207E9"/>
                </a:solidFill>
              </a:rPr>
              <a:t>, </a:t>
            </a:r>
            <a:r>
              <a:rPr lang="en-US" sz="4400" b="1" dirty="0" err="1" smtClean="0">
                <a:solidFill>
                  <a:srgbClr val="1207E9"/>
                </a:solidFill>
              </a:rPr>
              <a:t>gì</a:t>
            </a:r>
            <a:r>
              <a:rPr lang="en-US" sz="4400" b="1" dirty="0" smtClean="0">
                <a:solidFill>
                  <a:srgbClr val="1207E9"/>
                </a:solidFill>
              </a:rPr>
              <a:t>, </a:t>
            </a:r>
            <a:r>
              <a:rPr lang="en-US" sz="4400" b="1" dirty="0" err="1" smtClean="0">
                <a:solidFill>
                  <a:srgbClr val="1207E9"/>
                </a:solidFill>
              </a:rPr>
              <a:t>nào</a:t>
            </a:r>
            <a:r>
              <a:rPr lang="en-US" sz="4400" b="1" dirty="0" smtClean="0">
                <a:solidFill>
                  <a:srgbClr val="1207E9"/>
                </a:solidFill>
              </a:rPr>
              <a:t>, </a:t>
            </a:r>
            <a:r>
              <a:rPr lang="en-US" sz="4400" b="1" dirty="0" err="1" smtClean="0">
                <a:solidFill>
                  <a:srgbClr val="1207E9"/>
                </a:solidFill>
              </a:rPr>
              <a:t>sao</a:t>
            </a:r>
            <a:r>
              <a:rPr lang="en-US" sz="4400" b="1" dirty="0" smtClean="0">
                <a:solidFill>
                  <a:srgbClr val="1207E9"/>
                </a:solidFill>
              </a:rPr>
              <a:t>, </a:t>
            </a:r>
            <a:r>
              <a:rPr lang="en-US" sz="4400" b="1" dirty="0" err="1" smtClean="0">
                <a:solidFill>
                  <a:srgbClr val="1207E9"/>
                </a:solidFill>
              </a:rPr>
              <a:t>không</a:t>
            </a:r>
            <a:r>
              <a:rPr lang="en-US" sz="4400" b="1" dirty="0" smtClean="0">
                <a:solidFill>
                  <a:srgbClr val="1207E9"/>
                </a:solidFill>
              </a:rPr>
              <a:t>, …)</a:t>
            </a:r>
            <a:r>
              <a:rPr lang="en-US" sz="4400" b="1" i="1" dirty="0" smtClean="0">
                <a:solidFill>
                  <a:srgbClr val="FF0000"/>
                </a:solidFill>
              </a:rPr>
              <a:t>.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Khi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viết</a:t>
            </a:r>
            <a:r>
              <a:rPr lang="en-US" sz="4400" b="1" i="1" dirty="0" smtClean="0">
                <a:solidFill>
                  <a:srgbClr val="FF0000"/>
                </a:solidFill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cuối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</a:rPr>
              <a:t>dấu</a:t>
            </a:r>
            <a:r>
              <a:rPr lang="en-US" sz="4400" b="1" i="1" dirty="0" smtClean="0">
                <a:solidFill>
                  <a:srgbClr val="006600"/>
                </a:solidFill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</a:rPr>
              <a:t>chấm</a:t>
            </a:r>
            <a:r>
              <a:rPr lang="en-US" sz="4400" b="1" i="1" dirty="0" smtClean="0">
                <a:solidFill>
                  <a:srgbClr val="006600"/>
                </a:solidFill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</a:rPr>
              <a:t>hỏi</a:t>
            </a:r>
            <a:r>
              <a:rPr lang="en-US" sz="4400" b="1" i="1" dirty="0" smtClean="0">
                <a:solidFill>
                  <a:srgbClr val="006600"/>
                </a:solidFill>
              </a:rPr>
              <a:t> (?)</a:t>
            </a:r>
            <a:r>
              <a:rPr lang="en-US" sz="4400" b="1" i="1" dirty="0" smtClean="0">
                <a:solidFill>
                  <a:srgbClr val="FF0000"/>
                </a:solidFill>
              </a:rPr>
              <a:t>.</a:t>
            </a:r>
            <a:endParaRPr lang="en-US" sz="4400" b="1" i="1" dirty="0">
              <a:solidFill>
                <a:srgbClr val="1207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294290_book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94"/>
            <a:ext cx="9144000" cy="51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3" y="-62731"/>
            <a:ext cx="2718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nhớ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005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1.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còn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gọi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1207E9"/>
                </a:solidFill>
              </a:rPr>
              <a:t>câu</a:t>
            </a:r>
            <a:r>
              <a:rPr lang="en-US" sz="3600" b="1" dirty="0" smtClean="0">
                <a:solidFill>
                  <a:srgbClr val="1207E9"/>
                </a:solidFill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</a:rPr>
              <a:t>nghi</a:t>
            </a:r>
            <a:r>
              <a:rPr lang="en-US" sz="3600" b="1" dirty="0" smtClean="0">
                <a:solidFill>
                  <a:srgbClr val="1207E9"/>
                </a:solidFill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</a:rPr>
              <a:t>vấn</a:t>
            </a:r>
            <a:r>
              <a:rPr lang="en-US" sz="3600" b="1" dirty="0" smtClean="0"/>
              <a:t>)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dùng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để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hỏi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về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những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điều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chưa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biết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7853" y="141426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2. </a:t>
            </a:r>
            <a:r>
              <a:rPr lang="en-US" sz="3600" b="1" i="1" dirty="0" err="1" smtClean="0"/>
              <a:t>Phần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lớn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người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khác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nhưng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cũng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những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câu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hỏi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để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tự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hỏi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mình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0053" y="2565553"/>
            <a:ext cx="8501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3.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/>
              <a:t>thường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các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nghi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vấn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(</a:t>
            </a:r>
            <a:r>
              <a:rPr lang="en-US" sz="3600" b="1" dirty="0" err="1" smtClean="0">
                <a:solidFill>
                  <a:srgbClr val="1207E9"/>
                </a:solidFill>
              </a:rPr>
              <a:t>ai</a:t>
            </a:r>
            <a:r>
              <a:rPr lang="en-US" sz="3600" b="1" dirty="0" smtClean="0">
                <a:solidFill>
                  <a:srgbClr val="1207E9"/>
                </a:solidFill>
              </a:rPr>
              <a:t>, </a:t>
            </a:r>
            <a:r>
              <a:rPr lang="en-US" sz="3600" b="1" dirty="0" err="1" smtClean="0">
                <a:solidFill>
                  <a:srgbClr val="1207E9"/>
                </a:solidFill>
              </a:rPr>
              <a:t>gì</a:t>
            </a:r>
            <a:r>
              <a:rPr lang="en-US" sz="3600" b="1" dirty="0" smtClean="0">
                <a:solidFill>
                  <a:srgbClr val="1207E9"/>
                </a:solidFill>
              </a:rPr>
              <a:t>, </a:t>
            </a:r>
            <a:r>
              <a:rPr lang="en-US" sz="3600" b="1" dirty="0" err="1" smtClean="0">
                <a:solidFill>
                  <a:srgbClr val="1207E9"/>
                </a:solidFill>
              </a:rPr>
              <a:t>nào</a:t>
            </a:r>
            <a:r>
              <a:rPr lang="en-US" sz="3600" b="1" dirty="0" smtClean="0">
                <a:solidFill>
                  <a:srgbClr val="1207E9"/>
                </a:solidFill>
              </a:rPr>
              <a:t>, </a:t>
            </a:r>
            <a:r>
              <a:rPr lang="en-US" sz="3600" b="1" dirty="0" err="1" smtClean="0">
                <a:solidFill>
                  <a:srgbClr val="1207E9"/>
                </a:solidFill>
              </a:rPr>
              <a:t>sao</a:t>
            </a:r>
            <a:r>
              <a:rPr lang="en-US" sz="3600" b="1" dirty="0" smtClean="0">
                <a:solidFill>
                  <a:srgbClr val="1207E9"/>
                </a:solidFill>
              </a:rPr>
              <a:t>, </a:t>
            </a:r>
            <a:r>
              <a:rPr lang="en-US" sz="3600" b="1" dirty="0" err="1" smtClean="0">
                <a:solidFill>
                  <a:srgbClr val="1207E9"/>
                </a:solidFill>
              </a:rPr>
              <a:t>không</a:t>
            </a:r>
            <a:r>
              <a:rPr lang="en-US" sz="3600" b="1" dirty="0" smtClean="0">
                <a:solidFill>
                  <a:srgbClr val="1207E9"/>
                </a:solidFill>
              </a:rPr>
              <a:t>, …</a:t>
            </a:r>
            <a:r>
              <a:rPr lang="en-US" sz="3600" b="1" dirty="0" smtClean="0"/>
              <a:t>)</a:t>
            </a:r>
            <a:r>
              <a:rPr lang="en-US" sz="3600" b="1" i="1" dirty="0" smtClean="0"/>
              <a:t>. </a:t>
            </a:r>
            <a:r>
              <a:rPr lang="en-US" sz="3600" b="1" i="1" dirty="0" err="1" smtClean="0"/>
              <a:t>Khi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viết</a:t>
            </a:r>
            <a:r>
              <a:rPr lang="en-US" sz="3600" b="1" i="1" dirty="0" smtClean="0"/>
              <a:t>,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cuối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câu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hỏi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có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dấu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chấm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hỏi</a:t>
            </a:r>
            <a:r>
              <a:rPr lang="en-US" sz="3600" b="1" i="1" dirty="0" smtClean="0">
                <a:solidFill>
                  <a:srgbClr val="006600"/>
                </a:solidFill>
              </a:rPr>
              <a:t> (?)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634805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background-template-with-school-kids-vector-183607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-36724" y="0"/>
            <a:ext cx="918072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8408" y="1200150"/>
            <a:ext cx="6299795" cy="1485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LUYỆN TẬP 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7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381000" y="57150"/>
            <a:ext cx="9829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30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000" b="1" i="1" dirty="0" smtClean="0">
                <a:solidFill>
                  <a:srgbClr val="1207E9"/>
                </a:solidFill>
                <a:latin typeface="Times New Roman" pitchFamily="18" charset="0"/>
              </a:rPr>
              <a:t>	</a:t>
            </a:r>
            <a:r>
              <a:rPr lang="en-US" sz="3000" b="1" i="1" dirty="0" err="1" smtClean="0">
                <a:solidFill>
                  <a:srgbClr val="008000"/>
                </a:solidFill>
                <a:latin typeface="Times New Roman" pitchFamily="18" charset="0"/>
              </a:rPr>
              <a:t>Hai</a:t>
            </a:r>
            <a:r>
              <a:rPr lang="en-US" sz="30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8000"/>
                </a:solidFill>
                <a:latin typeface="Times New Roman" pitchFamily="18" charset="0"/>
              </a:rPr>
              <a:t>bàn</a:t>
            </a:r>
            <a:r>
              <a:rPr lang="en-US" sz="30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8000"/>
                </a:solidFill>
                <a:latin typeface="Times New Roman" pitchFamily="18" charset="0"/>
              </a:rPr>
              <a:t>tay</a:t>
            </a:r>
            <a:r>
              <a:rPr lang="en-US" sz="30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3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67788"/>
              </p:ext>
            </p:extLst>
          </p:nvPr>
        </p:nvGraphicFramePr>
        <p:xfrm>
          <a:off x="95250" y="1276350"/>
          <a:ext cx="8877300" cy="2228850"/>
        </p:xfrm>
        <a:graphic>
          <a:graphicData uri="http://schemas.openxmlformats.org/drawingml/2006/table">
            <a:tbl>
              <a:tblPr/>
              <a:tblGrid>
                <a:gridCol w="4133744"/>
                <a:gridCol w="1752600"/>
                <a:gridCol w="1676400"/>
                <a:gridCol w="1314556"/>
              </a:tblGrid>
              <a:tr h="771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Cương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381000" y="57150"/>
            <a:ext cx="9829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30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000" b="1" i="1" dirty="0" smtClean="0">
                <a:solidFill>
                  <a:srgbClr val="1207E9"/>
                </a:solidFill>
                <a:latin typeface="Times New Roman" pitchFamily="18" charset="0"/>
              </a:rPr>
              <a:t>	</a:t>
            </a:r>
            <a:r>
              <a:rPr lang="en-US" sz="3000" b="1" i="1" dirty="0" err="1" smtClean="0">
                <a:solidFill>
                  <a:srgbClr val="008000"/>
                </a:solidFill>
                <a:latin typeface="Times New Roman" pitchFamily="18" charset="0"/>
              </a:rPr>
              <a:t>Hai</a:t>
            </a:r>
            <a:r>
              <a:rPr lang="en-US" sz="30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8000"/>
                </a:solidFill>
                <a:latin typeface="Times New Roman" pitchFamily="18" charset="0"/>
              </a:rPr>
              <a:t>bàn</a:t>
            </a:r>
            <a:r>
              <a:rPr lang="en-US" sz="30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8000"/>
                </a:solidFill>
                <a:latin typeface="Times New Roman" pitchFamily="18" charset="0"/>
              </a:rPr>
              <a:t>tay</a:t>
            </a:r>
            <a:r>
              <a:rPr lang="en-US" sz="30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3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10035"/>
              </p:ext>
            </p:extLst>
          </p:nvPr>
        </p:nvGraphicFramePr>
        <p:xfrm>
          <a:off x="114300" y="1600200"/>
          <a:ext cx="8877300" cy="2228850"/>
        </p:xfrm>
        <a:graphic>
          <a:graphicData uri="http://schemas.openxmlformats.org/drawingml/2006/table">
            <a:tbl>
              <a:tblPr/>
              <a:tblGrid>
                <a:gridCol w="4133744"/>
                <a:gridCol w="1752600"/>
                <a:gridCol w="1676400"/>
                <a:gridCol w="1314556"/>
              </a:tblGrid>
              <a:tr h="771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1028700"/>
            <a:ext cx="4419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Thưa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65850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1207E9"/>
                </a:solidFill>
              </a:rPr>
              <a:t>- Ai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xui</a:t>
            </a:r>
            <a:r>
              <a:rPr lang="en-US" sz="3600" b="1" i="1" dirty="0" smtClean="0">
                <a:solidFill>
                  <a:srgbClr val="1207E9"/>
                </a:solidFill>
              </a:rPr>
              <a:t> con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thế</a:t>
            </a:r>
            <a:r>
              <a:rPr lang="en-US" sz="3600" b="1" i="1" dirty="0" smtClean="0">
                <a:solidFill>
                  <a:srgbClr val="1207E9"/>
                </a:solidFill>
              </a:rPr>
              <a:t>?</a:t>
            </a:r>
            <a:endParaRPr lang="en-US" sz="3600" b="1" i="1" dirty="0">
              <a:solidFill>
                <a:srgbClr val="1207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64305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6600"/>
                </a:solidFill>
              </a:rPr>
              <a:t>Câu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hỏi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của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mẹ</a:t>
            </a:r>
            <a:endParaRPr lang="en-US" sz="3600" b="1" i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643055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Để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hỏi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Cương</a:t>
            </a:r>
            <a:endParaRPr lang="en-US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924800" y="268605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thế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10035"/>
              </p:ext>
            </p:extLst>
          </p:nvPr>
        </p:nvGraphicFramePr>
        <p:xfrm>
          <a:off x="114300" y="342901"/>
          <a:ext cx="8877300" cy="4767385"/>
        </p:xfrm>
        <a:graphic>
          <a:graphicData uri="http://schemas.openxmlformats.org/drawingml/2006/table">
            <a:tbl>
              <a:tblPr/>
              <a:tblGrid>
                <a:gridCol w="3771900"/>
                <a:gridCol w="2114444"/>
                <a:gridCol w="1676400"/>
                <a:gridCol w="1314556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1387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0400" y="-77796"/>
            <a:ext cx="3581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8842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- </a:t>
            </a:r>
            <a:r>
              <a:rPr lang="en-US" sz="3600" b="1" i="1" dirty="0" err="1" smtClean="0"/>
              <a:t>Anh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yêu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nước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không</a:t>
            </a:r>
            <a:r>
              <a:rPr lang="en-US" sz="3600" b="1" i="1" dirty="0" smtClean="0"/>
              <a:t>?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61510" y="89881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/>
              <a:t>Câu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hỏi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của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Hồ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91440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/>
              <a:t>Hỏi</a:t>
            </a:r>
            <a:r>
              <a:rPr lang="en-US" sz="3600" b="1" i="1" dirty="0" smtClean="0"/>
              <a:t> </a:t>
            </a:r>
          </a:p>
          <a:p>
            <a:pPr algn="ctr"/>
            <a:r>
              <a:rPr lang="en-US" sz="3600" b="1" i="1" dirty="0" err="1" smtClean="0"/>
              <a:t>bác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Lê</a:t>
            </a:r>
            <a:endParaRPr lang="en-US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909208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có</a:t>
            </a:r>
            <a:r>
              <a:rPr lang="en-US" sz="3600" b="1" i="1" dirty="0" smtClean="0"/>
              <a:t> … </a:t>
            </a:r>
            <a:r>
              <a:rPr lang="en-US" sz="3600" b="1" i="1" dirty="0" err="1" smtClean="0"/>
              <a:t>không</a:t>
            </a:r>
            <a:endParaRPr lang="en-US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330" y="171450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1207E9"/>
                </a:solidFill>
              </a:rPr>
              <a:t>-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Anh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có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thể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giữ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bí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mật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không</a:t>
            </a:r>
            <a:r>
              <a:rPr lang="en-US" sz="3600" b="1" i="1" dirty="0" smtClean="0">
                <a:solidFill>
                  <a:srgbClr val="1207E9"/>
                </a:solidFill>
              </a:rPr>
              <a:t>?</a:t>
            </a:r>
            <a:endParaRPr lang="en-US" sz="3600" b="1" i="1" dirty="0">
              <a:solidFill>
                <a:srgbClr val="1207E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7160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</a:rPr>
              <a:t>-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Anh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có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muốn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đi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với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tôi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không</a:t>
            </a:r>
            <a:r>
              <a:rPr lang="en-US" sz="3600" b="1" i="1" dirty="0" smtClean="0">
                <a:solidFill>
                  <a:srgbClr val="008000"/>
                </a:solidFill>
              </a:rPr>
              <a:t>?</a:t>
            </a:r>
            <a:endParaRPr lang="en-US" sz="3600" b="1" i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27170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-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Nhưng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chúng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lấy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ra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tiền</a:t>
            </a:r>
            <a:r>
              <a:rPr lang="en-US" sz="3600" b="1" i="1" dirty="0" smtClean="0">
                <a:solidFill>
                  <a:srgbClr val="FF0000"/>
                </a:solidFill>
              </a:rPr>
              <a:t>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2895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6600CC"/>
                </a:solidFill>
              </a:rPr>
              <a:t>-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Anh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sẽ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đi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với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tôi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chứ</a:t>
            </a:r>
            <a:r>
              <a:rPr lang="en-US" sz="3600" b="1" i="1" dirty="0" smtClean="0">
                <a:solidFill>
                  <a:srgbClr val="6600CC"/>
                </a:solidFill>
              </a:rPr>
              <a:t>?</a:t>
            </a:r>
            <a:endParaRPr lang="en-US" sz="3600" b="1" i="1" dirty="0">
              <a:solidFill>
                <a:srgbClr val="66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5365" y="171307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1207E9"/>
                </a:solidFill>
              </a:rPr>
              <a:t>Câu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hỏi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của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Bác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Hồ</a:t>
            </a:r>
            <a:endParaRPr lang="en-US" sz="3600" b="1" i="1" dirty="0">
              <a:solidFill>
                <a:srgbClr val="1207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1255" y="1728655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1207E9"/>
                </a:solidFill>
              </a:rPr>
              <a:t>Hỏi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rgbClr val="1207E9"/>
                </a:solidFill>
              </a:rPr>
              <a:t>bác</a:t>
            </a:r>
            <a:r>
              <a:rPr lang="en-US" sz="3600" b="1" i="1" dirty="0" smtClean="0">
                <a:solidFill>
                  <a:srgbClr val="1207E9"/>
                </a:solidFill>
              </a:rPr>
              <a:t>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Lê</a:t>
            </a:r>
            <a:endParaRPr lang="en-US" sz="3600" b="1" i="1" dirty="0">
              <a:solidFill>
                <a:srgbClr val="1207E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0055" y="172346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1207E9"/>
                </a:solidFill>
              </a:rPr>
              <a:t>có</a:t>
            </a:r>
            <a:r>
              <a:rPr lang="en-US" sz="3600" b="1" i="1" dirty="0" smtClean="0">
                <a:solidFill>
                  <a:srgbClr val="1207E9"/>
                </a:solidFill>
              </a:rPr>
              <a:t> … </a:t>
            </a:r>
            <a:r>
              <a:rPr lang="en-US" sz="3600" b="1" i="1" dirty="0" err="1" smtClean="0">
                <a:solidFill>
                  <a:srgbClr val="1207E9"/>
                </a:solidFill>
              </a:rPr>
              <a:t>không</a:t>
            </a:r>
            <a:endParaRPr lang="en-US" sz="3600" b="1" i="1" dirty="0">
              <a:solidFill>
                <a:srgbClr val="1207E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4580" y="246784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8000"/>
                </a:solidFill>
              </a:rPr>
              <a:t>Câu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hỏi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của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Bác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Hồ</a:t>
            </a:r>
            <a:endParaRPr lang="en-US" sz="3600" b="1" i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0470" y="248342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8000"/>
                </a:solidFill>
              </a:rPr>
              <a:t>Hỏi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rgbClr val="008000"/>
                </a:solidFill>
              </a:rPr>
              <a:t>bác</a:t>
            </a:r>
            <a:r>
              <a:rPr lang="en-US" sz="3600" b="1" i="1" dirty="0" smtClean="0">
                <a:solidFill>
                  <a:srgbClr val="008000"/>
                </a:solidFill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Lê</a:t>
            </a:r>
            <a:endParaRPr lang="en-US" sz="3600" b="1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9270" y="2478234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8000"/>
                </a:solidFill>
              </a:rPr>
              <a:t>có</a:t>
            </a:r>
            <a:r>
              <a:rPr lang="en-US" sz="3600" b="1" i="1" dirty="0" smtClean="0">
                <a:solidFill>
                  <a:srgbClr val="008000"/>
                </a:solidFill>
              </a:rPr>
              <a:t> … </a:t>
            </a:r>
            <a:r>
              <a:rPr lang="en-US" sz="3600" b="1" i="1" dirty="0" err="1" smtClean="0">
                <a:solidFill>
                  <a:srgbClr val="008000"/>
                </a:solidFill>
              </a:rPr>
              <a:t>không</a:t>
            </a:r>
            <a:endParaRPr lang="en-US" sz="3600" b="1" i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4585" y="325755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bác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Lê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0475" y="327313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</a:rPr>
              <a:t>Bác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Hồ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340145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đâu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5365" y="414078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6600CC"/>
                </a:solidFill>
              </a:rPr>
              <a:t>Câu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hỏi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của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Bác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Hồ</a:t>
            </a:r>
            <a:endParaRPr lang="en-US" sz="3600" b="1" i="1" dirty="0">
              <a:solidFill>
                <a:srgbClr val="66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2035" y="413934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6600CC"/>
                </a:solidFill>
              </a:rPr>
              <a:t>Hỏi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rgbClr val="6600CC"/>
                </a:solidFill>
              </a:rPr>
              <a:t>bác</a:t>
            </a:r>
            <a:r>
              <a:rPr lang="en-US" sz="3600" b="1" i="1" dirty="0" smtClean="0">
                <a:solidFill>
                  <a:srgbClr val="6600CC"/>
                </a:solidFill>
              </a:rPr>
              <a:t> </a:t>
            </a:r>
            <a:r>
              <a:rPr lang="en-US" sz="3600" b="1" i="1" dirty="0" err="1" smtClean="0">
                <a:solidFill>
                  <a:srgbClr val="6600CC"/>
                </a:solidFill>
              </a:rPr>
              <a:t>Lê</a:t>
            </a:r>
            <a:endParaRPr lang="en-US" sz="3600" b="1" i="1" dirty="0">
              <a:solidFill>
                <a:srgbClr val="66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8600" y="431585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6600CC"/>
                </a:solidFill>
              </a:rPr>
              <a:t>chứ</a:t>
            </a:r>
            <a:endParaRPr lang="en-US" sz="3600" b="1" i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Hình-nền-powerpoint-chủ-đề-mầm-non-cực-đẹ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9208" y="2114550"/>
            <a:ext cx="6680795" cy="10287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Khởi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động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0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609603" y="800102"/>
            <a:ext cx="784167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b="1" dirty="0" smtClean="0">
                <a:latin typeface="Times New Roman" pitchFamily="18" charset="0"/>
              </a:rPr>
              <a:t>    2. </a:t>
            </a:r>
            <a:r>
              <a:rPr lang="en-US" sz="4400" b="1" dirty="0" err="1" smtClean="0">
                <a:latin typeface="Times New Roman" pitchFamily="18" charset="0"/>
              </a:rPr>
              <a:t>Chọn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khoảng</a:t>
            </a:r>
            <a:r>
              <a:rPr lang="en-US" sz="4400" b="1" dirty="0">
                <a:latin typeface="Times New Roman" pitchFamily="18" charset="0"/>
              </a:rPr>
              <a:t> 3 </a:t>
            </a:r>
            <a:r>
              <a:rPr lang="en-US" sz="4400" b="1" dirty="0" err="1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44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hay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Đặt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hỏi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trao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đổi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với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</a:rPr>
              <a:t>liên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quan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từng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0" y="3886202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Cao Ba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M: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Thưở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, Cao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thầy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1428752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67331"/>
            <a:ext cx="919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</a:rPr>
              <a:t>Thưở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</a:rPr>
              <a:t> Cao </a:t>
            </a:r>
            <a:r>
              <a:rPr lang="en-US" sz="4000" b="1" dirty="0" err="1">
                <a:latin typeface="Times New Roman" pitchFamily="18" charset="0"/>
              </a:rPr>
              <a:t>Bá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Quát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" y="2286000"/>
            <a:ext cx="315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57502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</a:rPr>
              <a:t>Vì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sao</a:t>
            </a:r>
            <a:r>
              <a:rPr lang="en-US" sz="4000" b="1" dirty="0">
                <a:latin typeface="Times New Roman" pitchFamily="18" charset="0"/>
              </a:rPr>
              <a:t> Cao </a:t>
            </a:r>
            <a:r>
              <a:rPr lang="en-US" sz="4000" b="1" dirty="0" err="1">
                <a:latin typeface="Times New Roman" pitchFamily="18" charset="0"/>
              </a:rPr>
              <a:t>Bá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Quát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thường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điểm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kém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9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hinhnen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Nhạc beat – Lớp chúng ta đoàn kế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7147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Picture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1910">
            <a:off x="685800" y="285752"/>
            <a:ext cx="1276350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905000" y="1314451"/>
            <a:ext cx="6477000" cy="95845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Front">
                <a:rot lat="20699988" lon="0" rev="0"/>
              </a:camera>
              <a:lightRig rig="legacyFlat3" dir="t"/>
            </a:scene3d>
            <a:sp3d extrusionH="430200" prstMaterial="legacyMatte">
              <a:extrusionClr>
                <a:schemeClr val="bg1"/>
              </a:extrusionClr>
            </a:sp3d>
          </a:bodyPr>
          <a:lstStyle/>
          <a:p>
            <a:pPr algn="ctr"/>
            <a:r>
              <a:rPr lang="en-US" sz="3200" b="1" i="1" kern="10" dirty="0" smtClean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TRAO ĐỔI VỚI BẠN</a:t>
            </a:r>
            <a:endParaRPr lang="en-US" sz="3200" b="1" i="1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-0.0544 C 0.0033 0.06689 0.02396 0.11944 0.1224 0.16527 C 0.22379 0.2125 0.36493 0.23564 0.39688 0.11435 C 0.42882 -0.00718 0.51233 -0.0213 0.61372 0.02615 C 0.71215 0.07175 0.79063 0.16157 0.75868 0.28287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379" fill="hold"/>
                                        <p:tgtEl>
                                          <p:spTgt spid="64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315985"/>
            <a:ext cx="72628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3.Em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hãy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đặt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tự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mình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154305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rồi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ấy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nhỉ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89096" y="1042555"/>
            <a:ext cx="342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8410" y="1596736"/>
            <a:ext cx="2650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268605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nhỉ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1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2590800" cy="15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543800" cy="19431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Vòng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quay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sy="50000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4442346"/>
            <a:ext cx="2438400" cy="40005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27255"/>
            <a:ext cx="3197226" cy="238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342900"/>
            <a:ext cx="3276600" cy="245745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"/>
            <a:ext cx="2935288" cy="21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4629204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4686300"/>
            <a:ext cx="685800" cy="40005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4629150"/>
            <a:ext cx="745506" cy="457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9" y="114300"/>
            <a:ext cx="4516747" cy="1785089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Câu hỏi dùng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1891223"/>
            <a:ext cx="4944918" cy="17716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Để kể về sự việc.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2905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147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2628900"/>
            <a:ext cx="1588" cy="5631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3143251"/>
            <a:ext cx="18351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3162300"/>
            <a:ext cx="1219200" cy="277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14300"/>
            <a:ext cx="4800600" cy="177165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thường có dấu gì?</a:t>
            </a:r>
            <a:r>
              <a:rPr lang="en-US" sz="3600" b="1" smtClean="0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1914525"/>
            <a:ext cx="4800600" cy="14287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 smtClean="0">
                <a:solidFill>
                  <a:srgbClr val="FF0000"/>
                </a:solidFill>
              </a:rPr>
              <a:t> Dấu chấm 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phẩy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chấm hỏi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4" y="114300"/>
            <a:ext cx="4639129" cy="1758044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4" y="1734741"/>
            <a:ext cx="4686135" cy="1828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Hỏi người khác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</a:t>
            </a:r>
            <a:r>
              <a:rPr lang="en-US" sz="3200" b="1" smtClean="0">
                <a:solidFill>
                  <a:srgbClr val="FF0000"/>
                </a:solidFill>
              </a:rPr>
              <a:t>Tự hỏi mình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</a:t>
            </a:r>
            <a:r>
              <a:rPr lang="en-US" sz="3200" b="1" smtClean="0">
                <a:solidFill>
                  <a:srgbClr val="FF0000"/>
                </a:solidFill>
              </a:rPr>
              <a:t>Cả A và B đều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147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14301"/>
            <a:ext cx="5241306" cy="177692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là câu hỏi?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3" y="2077811"/>
            <a:ext cx="5292271" cy="1428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làm bài xong chưa?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chăm học quá!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</a:t>
            </a:r>
            <a:r>
              <a:rPr lang="en-US" sz="2800" b="1" smtClean="0">
                <a:solidFill>
                  <a:srgbClr val="FF0000"/>
                </a:solidFill>
              </a:rPr>
              <a:t>Các em làm bài tập.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228601"/>
            <a:ext cx="5374492" cy="1659824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10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044814"/>
            <a:ext cx="3962400" cy="14287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Câu kể.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.  Câu nghi vấn.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Câu cảm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" y="4686300"/>
            <a:ext cx="758825" cy="410766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OA SOA SOA\Khung nen bieu tuong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7150"/>
            <a:ext cx="9448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990600" y="1543050"/>
            <a:ext cx="63246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92817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6" name="Picture 4" descr="Slide3[13]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WordArt 5" descr="Purple mesh"/>
          <p:cNvSpPr>
            <a:spLocks noChangeArrowheads="1" noChangeShapeType="1" noTextEdit="1"/>
          </p:cNvSpPr>
          <p:nvPr/>
        </p:nvSpPr>
        <p:spPr bwMode="auto">
          <a:xfrm>
            <a:off x="152400" y="1771651"/>
            <a:ext cx="8991600" cy="142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endParaRPr lang="en-US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effectLst>
                <a:outerShdw dist="77251" dir="16767739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77251" dir="16767739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          ******************</a:t>
            </a:r>
            <a:endParaRPr lang="en-US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effectLst>
                <a:outerShdw dist="77251" dir="16767739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2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152400" y="2971801"/>
            <a:ext cx="8686800" cy="73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Chúc các em chăm ngoan học 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giỏi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.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 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pic>
        <p:nvPicPr>
          <p:cNvPr id="18439" name="Picture 8" descr="671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371850"/>
            <a:ext cx="2819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671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94335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671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343400"/>
            <a:ext cx="1828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1" y="585460"/>
            <a:ext cx="840702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</a:rPr>
              <a:t>     1.Tìm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44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Hai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bàn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tay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4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195945" y="192556"/>
            <a:ext cx="3733800" cy="3929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III. LUYỆN TẬP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90708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12" y="3631078"/>
            <a:ext cx="303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782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841582"/>
            <a:ext cx="922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2175807"/>
            <a:ext cx="0" cy="2910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567" y="2202180"/>
            <a:ext cx="0" cy="2910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11636" y="2178204"/>
            <a:ext cx="0" cy="2910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27" y="297180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7858" y="363107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08570" y="3657453"/>
            <a:ext cx="1768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91403" y="3657453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dirty="0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381000" y="57150"/>
            <a:ext cx="9829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003300"/>
                </a:solidFill>
                <a:latin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30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30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000" b="1" i="1" dirty="0" smtClean="0">
                <a:solidFill>
                  <a:srgbClr val="1207E9"/>
                </a:solidFill>
                <a:latin typeface="Times New Roman" pitchFamily="18" charset="0"/>
              </a:rPr>
              <a:t>	</a:t>
            </a:r>
            <a:r>
              <a:rPr lang="en-US" sz="3000" b="1" i="1" dirty="0" err="1" smtClean="0">
                <a:solidFill>
                  <a:srgbClr val="008000"/>
                </a:solidFill>
                <a:latin typeface="Times New Roman" pitchFamily="18" charset="0"/>
              </a:rPr>
              <a:t>Hai</a:t>
            </a:r>
            <a:r>
              <a:rPr lang="en-US" sz="30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8000"/>
                </a:solidFill>
                <a:latin typeface="Times New Roman" pitchFamily="18" charset="0"/>
              </a:rPr>
              <a:t>bàn</a:t>
            </a:r>
            <a:r>
              <a:rPr lang="en-US" sz="30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8000"/>
                </a:solidFill>
                <a:latin typeface="Times New Roman" pitchFamily="18" charset="0"/>
              </a:rPr>
              <a:t>tay</a:t>
            </a:r>
            <a:r>
              <a:rPr lang="en-US" sz="30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3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3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10035"/>
              </p:ext>
            </p:extLst>
          </p:nvPr>
        </p:nvGraphicFramePr>
        <p:xfrm>
          <a:off x="133456" y="1358711"/>
          <a:ext cx="8877300" cy="3497580"/>
        </p:xfrm>
        <a:graphic>
          <a:graphicData uri="http://schemas.openxmlformats.org/drawingml/2006/table">
            <a:tbl>
              <a:tblPr/>
              <a:tblGrid>
                <a:gridCol w="4133744"/>
                <a:gridCol w="1752600"/>
                <a:gridCol w="1676400"/>
                <a:gridCol w="1314556"/>
              </a:tblGrid>
              <a:tr h="6172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…………………………….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9998960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7107" r="2816" b="9111"/>
          <a:stretch/>
        </p:blipFill>
        <p:spPr bwMode="auto">
          <a:xfrm>
            <a:off x="2240096" y="803282"/>
            <a:ext cx="6650516" cy="36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00456"/>
            <a:ext cx="336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207E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 CHƠI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207E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169853">
            <a:off x="1306548" y="1026227"/>
            <a:ext cx="5964078" cy="11499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CÙNG NHAU VƯỢT DỐC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836" y="349372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120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solidFill>
                <a:srgbClr val="1207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2" y="267935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2" y="131445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2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800101"/>
            <a:ext cx="8763000" cy="56323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1.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2.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tự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3.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,…).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(?).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3" y="114300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1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8" y="22951"/>
            <a:ext cx="1528763" cy="91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971552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88335" y="1013420"/>
            <a:ext cx="502467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1828799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2400300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3078286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3714750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178096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234315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302113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3592636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chứ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,…).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1" name="Picture 1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16" y="619497"/>
            <a:ext cx="1951378" cy="11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1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3" y="285750"/>
            <a:ext cx="7322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ông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dốc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đẹp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dốc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dốc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dốc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8" y="289229"/>
            <a:ext cx="7100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45" y="2400301"/>
            <a:ext cx="7176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2. Cao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1207E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7" y="1371601"/>
            <a:ext cx="687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1. Ai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danh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khắp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344" y="3404457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danh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khắp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2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971552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34698" y="1019390"/>
            <a:ext cx="502467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1828799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2400300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3078286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3714750"/>
            <a:ext cx="5334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178096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234315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76738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96" y="2306472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302113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00723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3592636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chứ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,…).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65052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3" y="1430942"/>
            <a:ext cx="4058391" cy="21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805230"/>
            <a:ext cx="3743260" cy="167417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1: Câu hỏi còn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2370856"/>
            <a:ext cx="3800540" cy="164795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810983"/>
            <a:ext cx="3743260" cy="155987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</a:rPr>
              <a:t>2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 smtClean="0">
                <a:solidFill>
                  <a:srgbClr val="008000"/>
                </a:solidFill>
              </a:rPr>
              <a:t>để</a:t>
            </a:r>
            <a:r>
              <a:rPr lang="en-US" sz="3200" b="1" smtClean="0">
                <a:solidFill>
                  <a:srgbClr val="008000"/>
                </a:solidFill>
              </a:rPr>
              <a:t> làm gì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2479403"/>
            <a:ext cx="3800540" cy="153544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3: Cuối câu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 smtClean="0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3" y="405765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Lăng Bác Hồ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1143000" y="1143001"/>
            <a:ext cx="3514660" cy="122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085851"/>
            <a:ext cx="3514660" cy="122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5440" y="2633195"/>
            <a:ext cx="3514660" cy="122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2633195"/>
            <a:ext cx="3514660" cy="122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Cảnh đẹp\CÔ GIÁO\hinh-anh-dep-chuc-mung-ngay-nha-giao-viet-nam-20-11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Hình-nền-powerpoint-chủ-đề-giáo-dục-cực-đẹ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58101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nói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lên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nghị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lực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</a:rPr>
              <a:t> con </a:t>
            </a:r>
            <a:r>
              <a:rPr lang="en-US" sz="3600" b="1" dirty="0" err="1" smtClean="0">
                <a:solidFill>
                  <a:schemeClr val="bg1"/>
                </a:solidFill>
              </a:rPr>
              <a:t>người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3600" b="1" i="1" dirty="0" smtClean="0">
                <a:solidFill>
                  <a:srgbClr val="FFFF00"/>
                </a:solidFill>
              </a:rPr>
              <a:t>a.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thách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thức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khó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khăn</a:t>
            </a:r>
            <a:r>
              <a:rPr lang="en-US" sz="3600" b="1" i="1" dirty="0">
                <a:solidFill>
                  <a:srgbClr val="FFFF00"/>
                </a:solidFill>
              </a:rPr>
              <a:t>.</a:t>
            </a:r>
            <a:endParaRPr lang="en-US" sz="3600" b="1" i="1" dirty="0" smtClean="0">
              <a:solidFill>
                <a:srgbClr val="FFFF00"/>
              </a:solidFill>
            </a:endParaRP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	b.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bền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chí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chông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gai</a:t>
            </a:r>
            <a:r>
              <a:rPr lang="en-US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i="1" dirty="0">
                <a:solidFill>
                  <a:srgbClr val="FFFF00"/>
                </a:solidFill>
              </a:rPr>
              <a:t>	</a:t>
            </a:r>
            <a:r>
              <a:rPr lang="en-US" sz="3600" b="1" i="1" dirty="0" smtClean="0">
                <a:solidFill>
                  <a:srgbClr val="FFFF00"/>
                </a:solidFill>
              </a:rPr>
              <a:t>c.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quyết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chí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bền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chí</a:t>
            </a:r>
            <a:r>
              <a:rPr lang="en-US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i="1" dirty="0">
                <a:solidFill>
                  <a:srgbClr val="FFFF00"/>
                </a:solidFill>
              </a:rPr>
              <a:t>	</a:t>
            </a:r>
            <a:r>
              <a:rPr lang="en-US" sz="3600" b="1" i="1" dirty="0" smtClean="0">
                <a:solidFill>
                  <a:srgbClr val="FFFF00"/>
                </a:solidFill>
              </a:rPr>
              <a:t>d.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kiên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cường</a:t>
            </a:r>
            <a:r>
              <a:rPr lang="en-US" sz="3600" b="1" i="1" dirty="0" smtClean="0">
                <a:solidFill>
                  <a:srgbClr val="FFFF00"/>
                </a:solidFill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thách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thức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1134" y="2911762"/>
            <a:ext cx="1785651" cy="1461071"/>
            <a:chOff x="576549" y="3526747"/>
            <a:chExt cx="1785651" cy="1948094"/>
          </a:xfrm>
        </p:grpSpPr>
        <p:pic>
          <p:nvPicPr>
            <p:cNvPr id="4099" name="Picture 3" descr="C:\Users\ASUS\Desktop\welcome-clipart-mickey-mouse-137901-440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6549" y="3755347"/>
              <a:ext cx="1371600" cy="1719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676400" y="3526747"/>
              <a:ext cx="685800" cy="66425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422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ình-nền-powerpoint-chủ-đề-giáo-dục-cực-đẹ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0"/>
            <a:ext cx="9144000" cy="51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85752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Những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</a:rPr>
              <a:t> nan, </a:t>
            </a:r>
            <a:r>
              <a:rPr lang="en-US" sz="3600" b="1" dirty="0" err="1" smtClean="0">
                <a:solidFill>
                  <a:srgbClr val="FF0000"/>
                </a:solidFill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chông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gai</a:t>
            </a:r>
            <a:r>
              <a:rPr lang="en-US" sz="3600" b="1" dirty="0" smtClean="0">
                <a:solidFill>
                  <a:schemeClr val="bg1"/>
                </a:solidFill>
              </a:rPr>
              <a:t>” </a:t>
            </a:r>
            <a:r>
              <a:rPr lang="en-US" sz="3600" b="1" dirty="0" err="1" smtClean="0">
                <a:solidFill>
                  <a:schemeClr val="bg1"/>
                </a:solidFill>
              </a:rPr>
              <a:t>nói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lên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	a. Ý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chí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3600" b="1" i="1" dirty="0" smtClean="0">
                <a:solidFill>
                  <a:srgbClr val="FFFF00"/>
                </a:solidFill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	b.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Nghị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lực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3600" b="1" i="1" dirty="0" smtClean="0">
                <a:solidFill>
                  <a:srgbClr val="FFFF00"/>
                </a:solidFill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	c.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Những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cố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gắng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3600" b="1" i="1" dirty="0" smtClean="0">
                <a:solidFill>
                  <a:srgbClr val="FFFF00"/>
                </a:solidFill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	d.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Những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thử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thách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đối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với</a:t>
            </a:r>
            <a:r>
              <a:rPr lang="en-US" sz="3600" b="1" i="1" dirty="0" smtClean="0">
                <a:solidFill>
                  <a:srgbClr val="FFFF00"/>
                </a:solidFill>
              </a:rPr>
              <a:t> ý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chí</a:t>
            </a:r>
            <a:r>
              <a:rPr lang="en-US" sz="3600" b="1" i="1" dirty="0" smtClean="0">
                <a:solidFill>
                  <a:srgbClr val="FFFF00"/>
                </a:solidFill>
              </a:rPr>
              <a:t>,  	   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nghị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lực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3600" b="1" i="1" dirty="0" smtClean="0">
                <a:solidFill>
                  <a:srgbClr val="FFFF00"/>
                </a:solidFill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</a:rPr>
              <a:t>.</a:t>
            </a:r>
          </a:p>
          <a:p>
            <a:pPr marL="742950" indent="-742950">
              <a:buAutoNum type="alphaLcPeriod"/>
            </a:pPr>
            <a:endParaRPr lang="en-US" sz="3600" b="1" i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37" y="3098474"/>
            <a:ext cx="1785651" cy="1461071"/>
            <a:chOff x="576549" y="3526747"/>
            <a:chExt cx="1785651" cy="1948094"/>
          </a:xfrm>
        </p:grpSpPr>
        <p:pic>
          <p:nvPicPr>
            <p:cNvPr id="7" name="Picture 3" descr="C:\Users\ASUS\Desktop\welcome-clipart-mickey-mouse-137901-440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6549" y="3755347"/>
              <a:ext cx="1371600" cy="1719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676400" y="3526747"/>
              <a:ext cx="685800" cy="66425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0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paper-planes-background-design_1105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" y="514351"/>
            <a:ext cx="913941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3" y="29603"/>
            <a:ext cx="3885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LUYỆN TỪ VÀ CÂU 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57200"/>
            <a:ext cx="6781800" cy="10287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CÂU HỎI VÀ DẤU CHẤM HỎI 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3" y="1594621"/>
            <a:ext cx="2718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1207E9"/>
                </a:solidFill>
              </a:rPr>
              <a:t>Ghi</a:t>
            </a:r>
            <a:r>
              <a:rPr lang="en-US" sz="4400" b="1" dirty="0" smtClean="0">
                <a:solidFill>
                  <a:srgbClr val="1207E9"/>
                </a:solidFill>
              </a:rPr>
              <a:t> </a:t>
            </a:r>
            <a:r>
              <a:rPr lang="en-US" sz="4400" b="1" dirty="0" err="1" smtClean="0">
                <a:solidFill>
                  <a:srgbClr val="1207E9"/>
                </a:solidFill>
              </a:rPr>
              <a:t>nhớ</a:t>
            </a:r>
            <a:endParaRPr lang="en-US" sz="4400" b="1" dirty="0">
              <a:solidFill>
                <a:srgbClr val="1207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408" y="3657601"/>
            <a:ext cx="2718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Nhận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xét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1" y="3429001"/>
            <a:ext cx="2718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9900"/>
                </a:solidFill>
              </a:rPr>
              <a:t>Luyện</a:t>
            </a:r>
            <a:r>
              <a:rPr lang="en-US" sz="4400" b="1" dirty="0" smtClean="0">
                <a:solidFill>
                  <a:srgbClr val="009900"/>
                </a:solidFill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</a:rPr>
              <a:t>tập</a:t>
            </a:r>
            <a:endParaRPr lang="en-US" sz="4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15-10tai-hinh-nen-powerpoint-dep-nhat-cho-dien-thoa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" y="0"/>
            <a:ext cx="91384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3" y="114300"/>
            <a:ext cx="2718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Nhận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xét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832812"/>
            <a:ext cx="502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Đọc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thầm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và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gạch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 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dưới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các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câu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hỏi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trong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bài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tập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sym typeface="Wingdings"/>
              </a:rPr>
              <a:t>đọc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Người</a:t>
            </a:r>
            <a:r>
              <a:rPr lang="en-US" sz="44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tìm</a:t>
            </a:r>
            <a:r>
              <a:rPr lang="en-US" sz="44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đường</a:t>
            </a:r>
            <a:r>
              <a:rPr lang="en-US" sz="44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lên</a:t>
            </a:r>
            <a:r>
              <a:rPr lang="en-US" sz="44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các</a:t>
            </a:r>
            <a:r>
              <a:rPr lang="en-US" sz="44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vì</a:t>
            </a:r>
            <a:r>
              <a:rPr lang="en-US" sz="44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sym typeface="Wingdings"/>
              </a:rPr>
              <a:t>sao</a:t>
            </a:r>
            <a:r>
              <a:rPr lang="en-US" sz="4400" b="1" i="1" dirty="0" smtClean="0">
                <a:solidFill>
                  <a:srgbClr val="1207E9"/>
                </a:solidFill>
                <a:sym typeface="Wingdings"/>
              </a:rPr>
              <a:t>.</a:t>
            </a:r>
            <a:endParaRPr lang="en-US" sz="4400" b="1" i="1" dirty="0">
              <a:solidFill>
                <a:srgbClr val="1207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79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SUS\Desktop\open-book-hardback-books-wooden-table-education-background-back-to-school-copy-space-text-753677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 bwMode="auto">
          <a:xfrm>
            <a:off x="-15608" y="0"/>
            <a:ext cx="915960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SUS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1" t="24639" r="38886" b="48855"/>
          <a:stretch/>
        </p:blipFill>
        <p:spPr bwMode="auto">
          <a:xfrm>
            <a:off x="2" y="0"/>
            <a:ext cx="488995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1455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1. </a:t>
            </a:r>
            <a:r>
              <a:rPr lang="en-US" sz="4000" b="1" dirty="0" err="1" smtClean="0">
                <a:solidFill>
                  <a:srgbClr val="0000FF"/>
                </a:solidFill>
              </a:rPr>
              <a:t>Vì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sao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quả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bóng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không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cánh</a:t>
            </a:r>
            <a:r>
              <a:rPr lang="en-US" sz="4000" b="1" dirty="0" smtClean="0">
                <a:solidFill>
                  <a:srgbClr val="0000FF"/>
                </a:solidFill>
              </a:rPr>
              <a:t>      </a:t>
            </a:r>
            <a:r>
              <a:rPr lang="en-US" sz="4000" b="1" dirty="0" err="1" smtClean="0">
                <a:solidFill>
                  <a:srgbClr val="0000FF"/>
                </a:solidFill>
              </a:rPr>
              <a:t>mà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vẫn</a:t>
            </a:r>
            <a:r>
              <a:rPr lang="en-US" sz="4000" b="1" dirty="0" smtClean="0">
                <a:solidFill>
                  <a:srgbClr val="0000FF"/>
                </a:solidFill>
              </a:rPr>
              <a:t> bay </a:t>
            </a:r>
            <a:r>
              <a:rPr lang="en-US" sz="4000" b="1" dirty="0" err="1" smtClean="0">
                <a:solidFill>
                  <a:srgbClr val="0000FF"/>
                </a:solidFill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1" y="320450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</a:rPr>
              <a:t>2</a:t>
            </a:r>
            <a:r>
              <a:rPr lang="en-US" sz="4000" b="1" dirty="0" smtClean="0">
                <a:solidFill>
                  <a:srgbClr val="008000"/>
                </a:solidFill>
              </a:rPr>
              <a:t>. </a:t>
            </a:r>
            <a:r>
              <a:rPr lang="en-US" sz="4000" b="1" dirty="0" err="1" smtClean="0">
                <a:solidFill>
                  <a:srgbClr val="008000"/>
                </a:solidFill>
              </a:rPr>
              <a:t>Cậu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làm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thế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nào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mà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mua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được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nhiều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sách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và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dụng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cụ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thí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nghiệm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như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thế</a:t>
            </a:r>
            <a:r>
              <a:rPr lang="en-US" sz="4000" b="1" dirty="0" smtClean="0">
                <a:solidFill>
                  <a:srgbClr val="008000"/>
                </a:solidFill>
              </a:rPr>
              <a:t>?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408" y="171451"/>
            <a:ext cx="2718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Nhận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xét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41737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hinh-nen-powerpoint-don-gian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0287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hỏi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</a:rPr>
              <a:t>còn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gọi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nghi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vấn</a:t>
            </a:r>
            <a:r>
              <a:rPr lang="en-US" sz="4400" b="1" dirty="0" smtClean="0">
                <a:solidFill>
                  <a:srgbClr val="FF0000"/>
                </a:solidFill>
              </a:rPr>
              <a:t>)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dùng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để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hỏi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về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những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điều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chưa</a:t>
            </a:r>
            <a:r>
              <a:rPr lang="en-US" sz="4400" b="1" i="1" dirty="0" smtClean="0">
                <a:solidFill>
                  <a:srgbClr val="1207E9"/>
                </a:solidFill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</a:rPr>
              <a:t>biết</a:t>
            </a:r>
            <a:r>
              <a:rPr lang="en-US" sz="4400" b="1" i="1" dirty="0" smtClean="0">
                <a:solidFill>
                  <a:srgbClr val="1207E9"/>
                </a:solidFill>
              </a:rPr>
              <a:t>.</a:t>
            </a:r>
            <a:endParaRPr lang="en-US" sz="4400" b="1" i="1" dirty="0">
              <a:solidFill>
                <a:srgbClr val="1207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1512</Words>
  <Application>Microsoft Office PowerPoint</Application>
  <PresentationFormat>On-screen Show (16:9)</PresentationFormat>
  <Paragraphs>279</Paragraphs>
  <Slides>37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157</cp:revision>
  <dcterms:created xsi:type="dcterms:W3CDTF">2015-11-24T00:55:40Z</dcterms:created>
  <dcterms:modified xsi:type="dcterms:W3CDTF">2021-11-23T13:08:14Z</dcterms:modified>
</cp:coreProperties>
</file>