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7"/>
  </p:notesMasterIdLst>
  <p:sldIdLst>
    <p:sldId id="256" r:id="rId5"/>
    <p:sldId id="258" r:id="rId6"/>
    <p:sldId id="275" r:id="rId7"/>
    <p:sldId id="266" r:id="rId8"/>
    <p:sldId id="276" r:id="rId9"/>
    <p:sldId id="277" r:id="rId10"/>
    <p:sldId id="267" r:id="rId11"/>
    <p:sldId id="279" r:id="rId12"/>
    <p:sldId id="268" r:id="rId13"/>
    <p:sldId id="281" r:id="rId14"/>
    <p:sldId id="269" r:id="rId15"/>
    <p:sldId id="282" r:id="rId16"/>
    <p:sldId id="270" r:id="rId17"/>
    <p:sldId id="283" r:id="rId18"/>
    <p:sldId id="271" r:id="rId19"/>
    <p:sldId id="284" r:id="rId20"/>
    <p:sldId id="285" r:id="rId21"/>
    <p:sldId id="272" r:id="rId22"/>
    <p:sldId id="286" r:id="rId23"/>
    <p:sldId id="273" r:id="rId24"/>
    <p:sldId id="287" r:id="rId25"/>
    <p:sldId id="274" r:id="rId26"/>
  </p:sldIdLst>
  <p:sldSz cx="9144000" cy="5143500" type="screen16x9"/>
  <p:notesSz cx="6858000" cy="9144000"/>
  <p:embeddedFontLst>
    <p:embeddedFont>
      <p:font typeface="微软雅黑" panose="020B0503020204020204" pitchFamily="34" charset="-122"/>
      <p:regular r:id="rId28"/>
      <p:bold r:id="rId29"/>
    </p:embeddedFont>
    <p:embeddedFont>
      <p:font typeface="Calibri" panose="020F0502020204030204" pitchFamily="34" charset="0"/>
      <p:regular r:id="rId30"/>
      <p:bold r:id="rId31"/>
      <p:italic r:id="rId32"/>
      <p:boldItalic r:id="rId33"/>
    </p:embeddedFont>
    <p:embeddedFont>
      <p:font typeface="HL Hoctro" panose="020B0604020202020204" charset="0"/>
      <p:regular r:id="rId34"/>
    </p:embeddedFont>
    <p:embeddedFont>
      <p:font typeface="Arial-Rounded" panose="020B0500000000000000" charset="0"/>
      <p:regular r:id="rId35"/>
    </p:embeddedFont>
    <p:embeddedFont>
      <p:font typeface="DFPOP1-W9" panose="020B0600070205080204" charset="-128"/>
      <p:regular r:id="rId36"/>
    </p:embeddedFont>
    <p:embeddedFont>
      <p:font typeface="宋体" panose="02010600030101010101" pitchFamily="2" charset="-122"/>
      <p:regular r:id="rId37"/>
    </p:embeddedFont>
  </p:embeddedFontLst>
  <p:custDataLst>
    <p:tags r:id="rId38"/>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76"/>
            <p14:sldId id="277"/>
          </p14:sldIdLst>
        </p14:section>
        <p14:section name="Tiết 2" id="{47239A1A-9B72-4DA5-96A7-F8786F163078}">
          <p14:sldIdLst>
            <p14:sldId id="267"/>
            <p14:sldId id="279"/>
            <p14:sldId id="268"/>
            <p14:sldId id="281"/>
          </p14:sldIdLst>
        </p14:section>
        <p14:section name="Tiết 3" id="{8DB3B22B-32B6-4C3F-838D-DF98A9DBE4B7}">
          <p14:sldIdLst>
            <p14:sldId id="269"/>
            <p14:sldId id="282"/>
            <p14:sldId id="270"/>
            <p14:sldId id="283"/>
          </p14:sldIdLst>
        </p14:section>
        <p14:section name="Tiết 4" id="{30D029CA-39C5-4833-936C-43C5EF842993}">
          <p14:sldIdLst>
            <p14:sldId id="271"/>
            <p14:sldId id="284"/>
            <p14:sldId id="285"/>
            <p14:sldId id="272"/>
            <p14:sldId id="286"/>
            <p14:sldId id="273"/>
            <p14:sldId id="287"/>
            <p14:sldId id="27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679C31"/>
    <a:srgbClr val="920000"/>
    <a:srgbClr val="F56636"/>
    <a:srgbClr val="EF2A19"/>
    <a:srgbClr val="A9250B"/>
    <a:srgbClr val="FF6600"/>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22" d="100"/>
          <a:sy n="122" d="100"/>
        </p:scale>
        <p:origin x="210" y="-19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tags" Target="tags/tag1.xml"/><Relationship Id="rId46"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2021/5/12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22</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7</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13</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18</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2021/5/12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2021/5/12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2021/5/12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2021/5/12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2021/5/12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2021/5/12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2021/5/12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2021/5/12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2021/5/12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2021/5/12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2021/5/12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2021/5/12</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3.mp3"/><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slideLayout" Target="../slideLayouts/slideLayout8.xml"/><Relationship Id="rId4" Type="http://schemas.openxmlformats.org/officeDocument/2006/relationships/audio" Target="../media/media3.mp3"/><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505" y="340206"/>
            <a:ext cx="9248571" cy="8019887"/>
          </a:xfrm>
          <a:prstGeom prst="rect">
            <a:avLst/>
          </a:prstGeom>
        </p:spPr>
      </p:pic>
      <p:sp>
        <p:nvSpPr>
          <p:cNvPr id="26" name="任意多边形 25"/>
          <p:cNvSpPr/>
          <p:nvPr/>
        </p:nvSpPr>
        <p:spPr>
          <a:xfrm>
            <a:off x="1426996" y="1748343"/>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2135599" y="3033470"/>
            <a:ext cx="4872801" cy="687339"/>
          </a:xfrm>
          <a:prstGeom prst="rect">
            <a:avLst/>
          </a:prstGeom>
          <a:noFill/>
        </p:spPr>
        <p:txBody>
          <a:bodyPr wrap="none" rtlCol="0">
            <a:prstTxWarp prst="textDoubleWave1">
              <a:avLst/>
            </a:prstTxWarp>
            <a:spAutoFit/>
          </a:bodyPr>
          <a:lstStyle/>
          <a:p>
            <a:r>
              <a:rPr lang="en-US" altLang="zh-CN" sz="360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Chú bé chăn cừu</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743355" y="2036066"/>
            <a:ext cx="1620957" cy="923330"/>
          </a:xfrm>
          <a:prstGeom prst="rect">
            <a:avLst/>
          </a:prstGeom>
        </p:spPr>
        <p:txBody>
          <a:bodyPr wrap="none">
            <a:spAutoFit/>
          </a:bodyPr>
          <a:lstStyle/>
          <a:p>
            <a:pPr algn="l"/>
            <a:r>
              <a:rPr lang="en-US" altLang="zh-CN" sz="5400" b="1"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4" name="矩形 3"/>
          <p:cNvSpPr/>
          <p:nvPr/>
        </p:nvSpPr>
        <p:spPr>
          <a:xfrm>
            <a:off x="3075226" y="3760984"/>
            <a:ext cx="3615092" cy="738664"/>
          </a:xfrm>
          <a:prstGeom prst="rect">
            <a:avLst/>
          </a:prstGeom>
        </p:spPr>
        <p:txBody>
          <a:bodyPr wrap="none">
            <a:spAutoFit/>
          </a:bodyPr>
          <a:lstStyle/>
          <a:p>
            <a:pPr>
              <a:lnSpc>
                <a:spcPct val="150000"/>
              </a:lnSpc>
            </a:pPr>
            <a:r>
              <a:rPr lang="en-US" altLang="zh-CN" sz="2800" b="1" kern="0" dirty="0" err="1">
                <a:latin typeface="Times New Roman" panose="02020603050405020304" pitchFamily="18" charset="0"/>
                <a:ea typeface="微软雅黑" panose="020B0503020204020204" pitchFamily="34" charset="-122"/>
                <a:cs typeface="Times New Roman" panose="02020603050405020304" pitchFamily="18" charset="0"/>
              </a:rPr>
              <a:t>Giáo</a:t>
            </a:r>
            <a:r>
              <a:rPr lang="en-US" altLang="zh-CN" sz="2800" b="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kern="0" dirty="0" err="1">
                <a:latin typeface="Times New Roman" panose="02020603050405020304" pitchFamily="18" charset="0"/>
                <a:ea typeface="微软雅黑" panose="020B0503020204020204" pitchFamily="34" charset="-122"/>
                <a:cs typeface="Times New Roman" panose="02020603050405020304" pitchFamily="18" charset="0"/>
              </a:rPr>
              <a:t>viên</a:t>
            </a:r>
            <a:r>
              <a:rPr lang="en-US" altLang="zh-CN" sz="2800" b="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kern="0" dirty="0" err="1" smtClean="0">
                <a:latin typeface="Times New Roman" panose="02020603050405020304" pitchFamily="18" charset="0"/>
                <a:ea typeface="微软雅黑" panose="020B0503020204020204" pitchFamily="34" charset="-122"/>
                <a:cs typeface="Times New Roman" panose="02020603050405020304" pitchFamily="18" charset="0"/>
              </a:rPr>
              <a:t>Đỗ</a:t>
            </a:r>
            <a:r>
              <a:rPr lang="en-US" altLang="zh-CN" sz="2800" b="1" kern="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kern="0" dirty="0" err="1" smtClean="0">
                <a:latin typeface="Times New Roman" panose="02020603050405020304" pitchFamily="18" charset="0"/>
                <a:ea typeface="微软雅黑" panose="020B0503020204020204" pitchFamily="34" charset="-122"/>
                <a:cs typeface="Times New Roman" panose="02020603050405020304" pitchFamily="18" charset="0"/>
              </a:rPr>
              <a:t>Thị</a:t>
            </a:r>
            <a:r>
              <a:rPr lang="en-US" altLang="zh-CN" sz="2800" b="1" kern="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kern="0" dirty="0" err="1" smtClean="0">
                <a:latin typeface="Times New Roman" panose="02020603050405020304" pitchFamily="18" charset="0"/>
                <a:ea typeface="微软雅黑" panose="020B0503020204020204" pitchFamily="34" charset="-122"/>
                <a:cs typeface="Times New Roman" panose="02020603050405020304" pitchFamily="18" charset="0"/>
              </a:rPr>
              <a:t>Bảy</a:t>
            </a:r>
            <a:endParaRPr lang="zh-CN" alt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1294812" y="907257"/>
            <a:ext cx="7473268"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ở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 xmlns:a16="http://schemas.microsoft.com/office/drawing/2014/main" id="{7B87E5EA-B738-483C-BD90-0802211D530F}"/>
              </a:ext>
            </a:extLst>
          </p:cNvPr>
          <p:cNvSpPr/>
          <p:nvPr/>
        </p:nvSpPr>
        <p:spPr>
          <a:xfrm>
            <a:off x="1447211" y="1799757"/>
            <a:ext cx="4886211" cy="1015663"/>
          </a:xfrm>
          <a:prstGeom prst="rect">
            <a:avLst/>
          </a:prstGeom>
        </p:spPr>
        <p:txBody>
          <a:bodyPr wrap="square">
            <a:spAutoFit/>
          </a:bodyPr>
          <a:lstStyle/>
          <a:p>
            <a:r>
              <a:rPr lang="en-US" altLang="zh-CN" sz="60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 nghỉ rằng </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 xmlns:a16="http://schemas.microsoft.com/office/drawing/2014/main" id="{6AC064CB-F32F-40DB-A8F8-D2BDF9EB5902}"/>
              </a:ext>
            </a:extLst>
          </p:cNvPr>
          <p:cNvSpPr/>
          <p:nvPr/>
        </p:nvSpPr>
        <p:spPr>
          <a:xfrm>
            <a:off x="5636769" y="1793454"/>
            <a:ext cx="3226388" cy="1015663"/>
          </a:xfrm>
          <a:prstGeom prst="rect">
            <a:avLst/>
          </a:prstGeom>
        </p:spPr>
        <p:txBody>
          <a:bodyPr wrap="square">
            <a:spAutoFit/>
          </a:bodyPr>
          <a:lstStyle/>
          <a:p>
            <a:r>
              <a:rPr lang="en-US" altLang="zh-CN" sz="6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 xmlns:a16="http://schemas.microsoft.com/office/drawing/2014/main" id="{40914BD5-55B4-4A73-8F34-EF6C6547B99C}"/>
              </a:ext>
            </a:extLst>
          </p:cNvPr>
          <p:cNvSpPr/>
          <p:nvPr/>
        </p:nvSpPr>
        <p:spPr>
          <a:xfrm>
            <a:off x="1248718" y="1677784"/>
            <a:ext cx="7565455" cy="1938992"/>
          </a:xfrm>
          <a:prstGeom prst="rect">
            <a:avLst/>
          </a:prstGeom>
        </p:spPr>
        <p:txBody>
          <a:bodyPr wrap="square">
            <a:spAutoFit/>
          </a:bodyPr>
          <a:lstStyle/>
          <a:p>
            <a:r>
              <a:rPr lang="en-US" altLang="zh-CN" sz="60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chúng ta không nên nói dối</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 xmlns:a16="http://schemas.microsoft.com/office/drawing/2014/main" id="{D97AFF8F-506F-4519-A1B5-52D97C6C130F}"/>
              </a:ext>
            </a:extLst>
          </p:cNvPr>
          <p:cNvSpPr/>
          <p:nvPr/>
        </p:nvSpPr>
        <p:spPr>
          <a:xfrm>
            <a:off x="94337" y="1142040"/>
            <a:ext cx="2673531"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nông dân      </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 xmlns:a16="http://schemas.microsoft.com/office/drawing/2014/main" id="{BEF69370-038A-4CCC-B259-2DF7CD5468DF}"/>
              </a:ext>
            </a:extLst>
          </p:cNvPr>
          <p:cNvSpPr/>
          <p:nvPr/>
        </p:nvSpPr>
        <p:spPr>
          <a:xfrm>
            <a:off x="835161" y="3381869"/>
            <a:ext cx="8505645" cy="584775"/>
          </a:xfrm>
          <a:prstGeom prst="rect">
            <a:avLst/>
          </a:prstGeom>
        </p:spPr>
        <p:txBody>
          <a:bodyPr wrap="square">
            <a:spAutoFit/>
          </a:bodyPr>
          <a:lstStyle/>
          <a:p>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 Các bác                       đang làm việc chăm chỉ.</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 xmlns:a16="http://schemas.microsoft.com/office/drawing/2014/main" id="{DB9B755B-9E32-4739-B22C-9B8497B3881F}"/>
              </a:ext>
            </a:extLst>
          </p:cNvPr>
          <p:cNvSpPr/>
          <p:nvPr/>
        </p:nvSpPr>
        <p:spPr>
          <a:xfrm>
            <a:off x="1431102" y="1142037"/>
            <a:ext cx="2673531"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     hốt hoảng</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 xmlns:a16="http://schemas.microsoft.com/office/drawing/2014/main" id="{BEF69370-038A-4CCC-B259-2DF7CD5468DF}"/>
              </a:ext>
            </a:extLst>
          </p:cNvPr>
          <p:cNvSpPr/>
          <p:nvPr/>
        </p:nvSpPr>
        <p:spPr>
          <a:xfrm>
            <a:off x="1009648" y="2724142"/>
            <a:ext cx="8505645" cy="584775"/>
          </a:xfrm>
          <a:prstGeom prst="rect">
            <a:avLst/>
          </a:prstGeom>
        </p:spPr>
        <p:txBody>
          <a:bodyPr wrap="square">
            <a:spAutoFit/>
          </a:bodyPr>
          <a:lstStyle/>
          <a:p>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 Nhiều người                      vì có đám cháy.</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矩形 8">
            <a:extLst>
              <a:ext uri="{FF2B5EF4-FFF2-40B4-BE49-F238E27FC236}">
                <a16:creationId xmlns="" xmlns:a16="http://schemas.microsoft.com/office/drawing/2014/main" id="{D97AFF8F-506F-4519-A1B5-52D97C6C130F}"/>
              </a:ext>
            </a:extLst>
          </p:cNvPr>
          <p:cNvSpPr/>
          <p:nvPr/>
        </p:nvSpPr>
        <p:spPr>
          <a:xfrm>
            <a:off x="4002760" y="1118471"/>
            <a:ext cx="4980466"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tiếng kêu cứu     thản nhiên  </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4.16667E-6 2.28942E-6 L 0.20348 0.32027 " pathEditMode="relative" rAng="0" ptsTypes="AA">
                                      <p:cBhvr>
                                        <p:cTn id="11" dur="2000" fill="hold"/>
                                        <p:tgtEl>
                                          <p:spTgt spid="9"/>
                                        </p:tgtEl>
                                        <p:attrNameLst>
                                          <p:attrName>ppt_x</p:attrName>
                                          <p:attrName>ppt_y</p:attrName>
                                        </p:attrNameLst>
                                      </p:cBhvr>
                                      <p:rCtr x="10174" y="16014"/>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3.61111E-6 2.28942E-6 L 0.30539 0.42703 " pathEditMode="relative" rAng="0" ptsTypes="AA">
                                      <p:cBhvr>
                                        <p:cTn id="15" dur="2000" fill="hold"/>
                                        <p:tgtEl>
                                          <p:spTgt spid="5"/>
                                        </p:tgtEl>
                                        <p:attrNameLst>
                                          <p:attrName>ppt_x</p:attrName>
                                          <p:attrName>ppt_y</p:attrName>
                                        </p:attrNameLst>
                                      </p:cBhvr>
                                      <p:rCtr x="15260" y="213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638354" y="56330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8029"/>
            <a:ext cx="9144000" cy="3994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638354" y="563304"/>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Rectangle 6"/>
          <p:cNvSpPr/>
          <p:nvPr/>
        </p:nvSpPr>
        <p:spPr>
          <a:xfrm>
            <a:off x="375385" y="1299411"/>
            <a:ext cx="8643487" cy="2554545"/>
          </a:xfrm>
          <a:prstGeom prst="rect">
            <a:avLst/>
          </a:prstGeom>
        </p:spPr>
        <p:txBody>
          <a:bodyPr wrap="square">
            <a:spAutoFit/>
          </a:bodyPr>
          <a:lstStyle/>
          <a:p>
            <a:pPr algn="just"/>
            <a:r>
              <a:rPr lang="vi-VN" sz="4000">
                <a:solidFill>
                  <a:schemeClr val="accent6"/>
                </a:solidFill>
                <a:latin typeface="Arial-Rounded" charset="-93"/>
                <a:ea typeface="Arial-Rounded" charset="-93"/>
                <a:cs typeface="Arial-Rounded" charset="-93"/>
              </a:rPr>
              <a:t>Một hôm, sói đến thật. Chú bé hốt hoảng kin </a:t>
            </a:r>
            <a:r>
              <a:rPr lang="en-US" sz="4000" smtClean="0">
                <a:solidFill>
                  <a:schemeClr val="accent6"/>
                </a:solidFill>
                <a:latin typeface="Arial-Rounded" charset="-93"/>
                <a:ea typeface="Arial-Rounded" charset="-93"/>
                <a:cs typeface="Arial-Rounded" charset="-93"/>
              </a:rPr>
              <a:t>c</a:t>
            </a:r>
            <a:r>
              <a:rPr lang="vi-VN" sz="4000" smtClean="0">
                <a:solidFill>
                  <a:schemeClr val="accent6"/>
                </a:solidFill>
                <a:latin typeface="Arial-Rounded" charset="-93"/>
                <a:ea typeface="Arial-Rounded" charset="-93"/>
                <a:cs typeface="Arial-Rounded" charset="-93"/>
              </a:rPr>
              <a:t>ứu </a:t>
            </a:r>
            <a:r>
              <a:rPr lang="vi-VN" sz="4000">
                <a:solidFill>
                  <a:schemeClr val="accent6"/>
                </a:solidFill>
                <a:latin typeface="Arial-Rounded" charset="-93"/>
                <a:ea typeface="Arial-Rounded" charset="-93"/>
                <a:cs typeface="Arial-Rounded" charset="-93"/>
              </a:rPr>
              <a:t>giúp. Các bác nông dân nghĩ là chủ nói dối, nên vẫn thản nhiên làm việc.</a:t>
            </a:r>
            <a:endParaRPr lang="en-US" sz="4000">
              <a:solidFill>
                <a:schemeClr val="accent6"/>
              </a:solidFill>
              <a:latin typeface="Arial-Rounded" charset="-93"/>
              <a:ea typeface="Arial-Rounded" charset="-93"/>
              <a:cs typeface="Arial-Rounded" charset="-93"/>
            </a:endParaRPr>
          </a:p>
        </p:txBody>
      </p: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851995" y="541788"/>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 xmlns:a16="http://schemas.microsoft.com/office/drawing/2014/main" id="{112FC4F9-6254-446C-A408-9B87763FFC3D}"/>
              </a:ext>
            </a:extLst>
          </p:cNvPr>
          <p:cNvSpPr/>
          <p:nvPr/>
        </p:nvSpPr>
        <p:spPr>
          <a:xfrm>
            <a:off x="2581835"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B</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ài</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trò</a:t>
            </a:r>
            <a:endPar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4">
            <a:extLst>
              <a:ext uri="{FF2B5EF4-FFF2-40B4-BE49-F238E27FC236}">
                <a16:creationId xmlns="" xmlns:a16="http://schemas.microsoft.com/office/drawing/2014/main" id="{E70D5203-C913-4D7A-BAE1-08A9F14E5A39}"/>
              </a:ext>
            </a:extLst>
          </p:cNvPr>
          <p:cNvSpPr/>
          <p:nvPr/>
        </p:nvSpPr>
        <p:spPr>
          <a:xfrm>
            <a:off x="4900323"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b</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ài</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học</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5">
            <a:extLst>
              <a:ext uri="{FF2B5EF4-FFF2-40B4-BE49-F238E27FC236}">
                <a16:creationId xmlns="" xmlns:a16="http://schemas.microsoft.com/office/drawing/2014/main" id="{B95B6E9E-E64A-4DCE-A748-3BFC97161753}"/>
              </a:ext>
            </a:extLst>
          </p:cNvPr>
          <p:cNvSpPr/>
          <p:nvPr/>
        </p:nvSpPr>
        <p:spPr>
          <a:xfrm>
            <a:off x="7118977" y="1678192"/>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ạy</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trốn</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7">
            <a:extLst>
              <a:ext uri="{FF2B5EF4-FFF2-40B4-BE49-F238E27FC236}">
                <a16:creationId xmlns="" xmlns:a16="http://schemas.microsoft.com/office/drawing/2014/main" id="{CBBFFB9C-BE2C-49E6-A050-4CD40B5FD726}"/>
              </a:ext>
            </a:extLst>
          </p:cNvPr>
          <p:cNvSpPr/>
          <p:nvPr/>
        </p:nvSpPr>
        <p:spPr>
          <a:xfrm>
            <a:off x="4755089" y="2476474"/>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tạm b</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iệt</a:t>
            </a:r>
            <a:endPar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9" name="Hình chữ nhật: Góc Tròn 8">
            <a:extLst>
              <a:ext uri="{FF2B5EF4-FFF2-40B4-BE49-F238E27FC236}">
                <a16:creationId xmlns="" xmlns:a16="http://schemas.microsoft.com/office/drawing/2014/main" id="{BF504A1A-8443-494E-BC4E-32D77EFC1CE9}"/>
              </a:ext>
            </a:extLst>
          </p:cNvPr>
          <p:cNvSpPr/>
          <p:nvPr/>
        </p:nvSpPr>
        <p:spPr>
          <a:xfrm>
            <a:off x="2581835" y="242709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v</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iệc</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làm</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1" name="Hình chữ nhật: Góc Tròn 10">
            <a:extLst>
              <a:ext uri="{FF2B5EF4-FFF2-40B4-BE49-F238E27FC236}">
                <a16:creationId xmlns="" xmlns:a16="http://schemas.microsoft.com/office/drawing/2014/main" id="{34226D4E-3F01-4C02-81D6-DF350CD10A44}"/>
              </a:ext>
            </a:extLst>
          </p:cNvPr>
          <p:cNvSpPr/>
          <p:nvPr/>
        </p:nvSpPr>
        <p:spPr>
          <a:xfrm>
            <a:off x="7134039" y="2427099"/>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rạp x</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iếc</a:t>
            </a:r>
            <a:endPar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420" y="1431831"/>
            <a:ext cx="904875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ý</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508540" y="262090"/>
            <a:ext cx="7432302" cy="584775"/>
          </a:xfrm>
          <a:prstGeom prst="rect">
            <a:avLst/>
          </a:prstGeom>
        </p:spPr>
        <p:txBody>
          <a:bodyPr wrap="square">
            <a:spAutoFit/>
          </a:bodyPr>
          <a:lstStyle/>
          <a:p>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khung</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6865"/>
            <a:ext cx="9144000" cy="3796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Hình ảnh 2" descr="Ảnh có chứa văn bản, ảnh chụp màn hình&#10;&#10;Mô tả được tạo tự động">
            <a:extLst>
              <a:ext uri="{FF2B5EF4-FFF2-40B4-BE49-F238E27FC236}">
                <a16:creationId xmlns="" xmlns:a16="http://schemas.microsoft.com/office/drawing/2014/main" id="{27C78D3E-DE5B-4098-A02B-EF0192F8D4A2}"/>
              </a:ext>
            </a:extLst>
          </p:cNvPr>
          <p:cNvPicPr>
            <a:picLocks noChangeAspect="1"/>
          </p:cNvPicPr>
          <p:nvPr/>
        </p:nvPicPr>
        <p:blipFill rotWithShape="1">
          <a:blip r:embed="rId2">
            <a:extLst>
              <a:ext uri="{28A0092B-C50C-407E-A947-70E740481C1C}">
                <a14:useLocalDpi xmlns:a14="http://schemas.microsoft.com/office/drawing/2010/main" val="0"/>
              </a:ext>
            </a:extLst>
          </a:blip>
          <a:srcRect l="13834" t="33558" r="14396" b="45268"/>
          <a:stretch/>
        </p:blipFill>
        <p:spPr>
          <a:xfrm>
            <a:off x="1345915" y="824890"/>
            <a:ext cx="6082301" cy="3493719"/>
          </a:xfrm>
          <a:prstGeom prst="rect">
            <a:avLst/>
          </a:prstGeom>
          <a:ln>
            <a:noFill/>
          </a:ln>
          <a:effectLst>
            <a:softEdge rad="112500"/>
          </a:effectLst>
        </p:spPr>
      </p:pic>
      <p:sp>
        <p:nvSpPr>
          <p:cNvPr id="11" name="矩形 8">
            <a:extLst>
              <a:ext uri="{FF2B5EF4-FFF2-40B4-BE49-F238E27FC236}">
                <a16:creationId xmlns="" xmlns:a16="http://schemas.microsoft.com/office/drawing/2014/main" id="{6F1162E0-5263-4568-95A7-97DE0AA56844}"/>
              </a:ext>
            </a:extLst>
          </p:cNvPr>
          <p:cNvSpPr/>
          <p:nvPr/>
        </p:nvSpPr>
        <p:spPr>
          <a:xfrm>
            <a:off x="319177" y="329765"/>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b="1">
                <a:solidFill>
                  <a:schemeClr val="accent6"/>
                </a:solidFill>
                <a:latin typeface="Arial-Rounded" charset="-93"/>
                <a:ea typeface="Arial-Rounded" charset="-93"/>
                <a:cs typeface="Arial-Rounded" charset="-93"/>
              </a:rPr>
              <a:t>Quan sát tranh và nói về con người, cảnh vật trong </a:t>
            </a:r>
            <a:r>
              <a:rPr lang="vi-VN" sz="2600" b="1" smtClean="0">
                <a:solidFill>
                  <a:schemeClr val="accent6"/>
                </a:solidFill>
                <a:latin typeface="Arial-Rounded" charset="-93"/>
                <a:ea typeface="Arial-Rounded" charset="-93"/>
                <a:cs typeface="Arial-Rounded" charset="-93"/>
              </a:rPr>
              <a:t>tranh</a:t>
            </a:r>
            <a:r>
              <a:rPr lang="en-US" sz="2600" b="1" smtClean="0">
                <a:solidFill>
                  <a:schemeClr val="accent6"/>
                </a:solidFill>
                <a:latin typeface="Arial-Rounded" charset="-93"/>
                <a:ea typeface="Arial-Rounded" charset="-93"/>
                <a:cs typeface="Arial-Rounded" charset="-93"/>
              </a:rPr>
              <a:t>?</a:t>
            </a:r>
            <a:endParaRPr lang="zh-CN" altLang="en-US" sz="2600" dirty="0">
              <a:solidFill>
                <a:schemeClr val="accent6"/>
              </a:solidFill>
              <a:latin typeface="Arial-Rounded" charset="-93"/>
              <a:ea typeface="Arial-Rounded" charset="-93"/>
              <a:cs typeface="Arial-Rounded" charset="-93"/>
              <a:sym typeface="+mn-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0" y="914540"/>
            <a:ext cx="9124749" cy="4219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doc">
            <a:hlinkClick r:id="" action="ppaction://media"/>
            <a:extLst>
              <a:ext uri="{FF2B5EF4-FFF2-40B4-BE49-F238E27FC236}">
                <a16:creationId xmlns="" xmlns:a16="http://schemas.microsoft.com/office/drawing/2014/main" id="{63FE8135-451D-4BD7-A1C7-4125650811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47082" y="-1105837"/>
            <a:ext cx="609600" cy="609600"/>
          </a:xfrm>
          <a:prstGeom prst="rect">
            <a:avLst/>
          </a:prstGeom>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152650"/>
            <a:ext cx="914400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hú bé chăn cừu.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65432" y="-23863"/>
            <a:ext cx="609600" cy="609600"/>
          </a:xfrm>
          <a:prstGeom prst="rect">
            <a:avLst/>
          </a:prstGeom>
        </p:spPr>
      </p:pic>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528"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 xmlns:a16="http://schemas.microsoft.com/office/drawing/2014/main" id="{97CDA310-DDA7-47C0-8950-DB78C5D823B7}"/>
              </a:ext>
            </a:extLst>
          </p:cNvPr>
          <p:cNvSpPr/>
          <p:nvPr/>
        </p:nvSpPr>
        <p:spPr>
          <a:xfrm>
            <a:off x="1" y="-334508"/>
            <a:ext cx="9143999" cy="8070294"/>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chú bé chăn cừu</a:t>
            </a:r>
            <a:endPar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400" smtClean="0">
                <a:latin typeface="Arial-Rounded" charset="-93"/>
                <a:ea typeface="Arial-Rounded" charset="-93"/>
                <a:cs typeface="Arial-Rounded" charset="-93"/>
              </a:rPr>
              <a:t>Ngày </a:t>
            </a:r>
            <a:r>
              <a:rPr lang="en-US" sz="2400" smtClean="0">
                <a:latin typeface="Arial-Rounded" charset="-93"/>
                <a:ea typeface="Arial-Rounded" charset="-93"/>
                <a:cs typeface="Arial-Rounded" charset="-93"/>
              </a:rPr>
              <a:t>xưa</a:t>
            </a:r>
            <a:r>
              <a:rPr lang="vi-VN" sz="2400" smtClean="0">
                <a:latin typeface="Arial-Rounded" charset="-93"/>
                <a:ea typeface="Arial-Rounded" charset="-93"/>
                <a:cs typeface="Arial-Rounded" charset="-93"/>
              </a:rPr>
              <a:t> </a:t>
            </a:r>
            <a:r>
              <a:rPr lang="en-US" sz="2400" smtClean="0">
                <a:latin typeface="Arial-Rounded" charset="-93"/>
                <a:ea typeface="Arial-Rounded" charset="-93"/>
                <a:cs typeface="Arial-Rounded" charset="-93"/>
              </a:rPr>
              <a:t>có</a:t>
            </a:r>
            <a:r>
              <a:rPr lang="vi-VN" sz="2400" smtClean="0">
                <a:latin typeface="Arial-Rounded" charset="-93"/>
                <a:ea typeface="Arial-Rounded" charset="-93"/>
                <a:cs typeface="Arial-Rounded" charset="-93"/>
              </a:rPr>
              <a:t> </a:t>
            </a:r>
            <a:r>
              <a:rPr lang="vi-VN" sz="2400">
                <a:latin typeface="Arial-Rounded" charset="-93"/>
                <a:ea typeface="Arial-Rounded" charset="-93"/>
                <a:cs typeface="Arial-Rounded" charset="-93"/>
              </a:rPr>
              <a:t>một chủ bé chăn </a:t>
            </a:r>
            <a:r>
              <a:rPr lang="vi-VN" sz="2400" smtClean="0">
                <a:latin typeface="Arial-Rounded" charset="-93"/>
                <a:ea typeface="Arial-Rounded" charset="-93"/>
                <a:cs typeface="Arial-Rounded" charset="-93"/>
              </a:rPr>
              <a:t>C</a:t>
            </a:r>
            <a:r>
              <a:rPr lang="en-US" sz="2400" smtClean="0">
                <a:latin typeface="Arial-Rounded" charset="-93"/>
                <a:ea typeface="Arial-Rounded" charset="-93"/>
                <a:cs typeface="Arial-Rounded" charset="-93"/>
              </a:rPr>
              <a:t>ừu</a:t>
            </a:r>
            <a:r>
              <a:rPr lang="vi-VN" sz="2400" smtClean="0">
                <a:latin typeface="Arial-Rounded" charset="-93"/>
                <a:ea typeface="Arial-Rounded" charset="-93"/>
                <a:cs typeface="Arial-Rounded" charset="-93"/>
              </a:rPr>
              <a:t> </a:t>
            </a:r>
            <a:r>
              <a:rPr lang="vi-VN" sz="2400">
                <a:latin typeface="Arial-Rounded" charset="-93"/>
                <a:ea typeface="Arial-Rounded" charset="-93"/>
                <a:cs typeface="Arial-Rounded" charset="-93"/>
              </a:rPr>
              <a:t>thường </a:t>
            </a:r>
            <a:r>
              <a:rPr lang="vi-VN" sz="2400" smtClean="0">
                <a:latin typeface="Arial-Rounded" charset="-93"/>
                <a:ea typeface="Arial-Rounded" charset="-93"/>
                <a:cs typeface="Arial-Rounded" charset="-93"/>
              </a:rPr>
              <a:t>th</a:t>
            </a:r>
            <a:r>
              <a:rPr lang="en-US" sz="2400">
                <a:latin typeface="Arial-Rounded" charset="-93"/>
                <a:ea typeface="Arial-Rounded" charset="-93"/>
                <a:cs typeface="Arial-Rounded" charset="-93"/>
              </a:rPr>
              <a:t>ả</a:t>
            </a:r>
            <a:r>
              <a:rPr lang="vi-VN" sz="2400" smtClean="0">
                <a:latin typeface="Arial-Rounded" charset="-93"/>
                <a:ea typeface="Arial-Rounded" charset="-93"/>
                <a:cs typeface="Arial-Rounded" charset="-93"/>
              </a:rPr>
              <a:t> C</a:t>
            </a:r>
            <a:r>
              <a:rPr lang="en-US" sz="2400" smtClean="0">
                <a:latin typeface="Arial-Rounded" charset="-93"/>
                <a:ea typeface="Arial-Rounded" charset="-93"/>
                <a:cs typeface="Arial-Rounded" charset="-93"/>
              </a:rPr>
              <a:t>ừu </a:t>
            </a:r>
            <a:r>
              <a:rPr lang="vi-VN" sz="2400" smtClean="0">
                <a:latin typeface="Arial-Rounded" charset="-93"/>
                <a:ea typeface="Arial-Rounded" charset="-93"/>
                <a:cs typeface="Arial-Rounded" charset="-93"/>
              </a:rPr>
              <a:t>gần </a:t>
            </a:r>
            <a:r>
              <a:rPr lang="vi-VN" sz="2400">
                <a:latin typeface="Arial-Rounded" charset="-93"/>
                <a:ea typeface="Arial-Rounded" charset="-93"/>
                <a:cs typeface="Arial-Rounded" charset="-93"/>
              </a:rPr>
              <a:t>chân </a:t>
            </a:r>
            <a:r>
              <a:rPr lang="vi-VN" sz="2400" smtClean="0">
                <a:latin typeface="Arial-Rounded" charset="-93"/>
                <a:ea typeface="Arial-Rounded" charset="-93"/>
                <a:cs typeface="Arial-Rounded" charset="-93"/>
              </a:rPr>
              <a:t>núi.</a:t>
            </a:r>
            <a:r>
              <a:rPr lang="en-US" sz="2400">
                <a:latin typeface="Arial-Rounded" charset="-93"/>
                <a:ea typeface="Arial-Rounded" charset="-93"/>
                <a:cs typeface="Arial-Rounded" charset="-93"/>
              </a:rPr>
              <a:t> </a:t>
            </a:r>
            <a:r>
              <a:rPr lang="vi-VN" sz="2400" smtClean="0">
                <a:latin typeface="Arial-Rounded" charset="-93"/>
                <a:ea typeface="Arial-Rounded" charset="-93"/>
                <a:cs typeface="Arial-Rounded" charset="-93"/>
              </a:rPr>
              <a:t>Một </a:t>
            </a:r>
            <a:r>
              <a:rPr lang="vi-VN" sz="2400">
                <a:latin typeface="Arial-Rounded" charset="-93"/>
                <a:ea typeface="Arial-Rounded" charset="-93"/>
                <a:cs typeface="Arial-Rounded" charset="-93"/>
              </a:rPr>
              <a:t>hôm thấy buồn quá, chủ nghĩ ra một trò đùa cho Ui. </a:t>
            </a:r>
            <a:r>
              <a:rPr lang="en-US" sz="2400" smtClean="0">
                <a:latin typeface="Arial-Rounded" charset="-93"/>
                <a:ea typeface="Arial-Rounded" charset="-93"/>
                <a:cs typeface="Arial-Rounded" charset="-93"/>
              </a:rPr>
              <a:t> </a:t>
            </a:r>
            <a:r>
              <a:rPr lang="vi-VN" sz="2400" smtClean="0">
                <a:latin typeface="Arial-Rounded" charset="-93"/>
                <a:ea typeface="Arial-Rounded" charset="-93"/>
                <a:cs typeface="Arial-Rounded" charset="-93"/>
              </a:rPr>
              <a:t>Chú </a:t>
            </a:r>
            <a:r>
              <a:rPr lang="vi-VN" sz="2400">
                <a:latin typeface="Arial-Rounded" charset="-93"/>
                <a:ea typeface="Arial-Rounded" charset="-93"/>
                <a:cs typeface="Arial-Rounded" charset="-93"/>
              </a:rPr>
              <a:t>giả </a:t>
            </a:r>
            <a:r>
              <a:rPr lang="vi-VN" sz="2400" smtClean="0">
                <a:latin typeface="Arial-Rounded" charset="-93"/>
                <a:ea typeface="Arial-Rounded" charset="-93"/>
                <a:cs typeface="Arial-Rounded" charset="-93"/>
              </a:rPr>
              <a:t>v</a:t>
            </a:r>
            <a:r>
              <a:rPr lang="en-US" sz="2400" smtClean="0">
                <a:latin typeface="Arial-Rounded" charset="-93"/>
                <a:ea typeface="Arial-Rounded" charset="-93"/>
                <a:cs typeface="Arial-Rounded" charset="-93"/>
              </a:rPr>
              <a:t>ờ</a:t>
            </a:r>
            <a:r>
              <a:rPr lang="vi-VN" sz="2400" smtClean="0">
                <a:latin typeface="Arial-Rounded" charset="-93"/>
                <a:ea typeface="Arial-Rounded" charset="-93"/>
                <a:cs typeface="Arial-Rounded" charset="-93"/>
              </a:rPr>
              <a:t> </a:t>
            </a:r>
            <a:r>
              <a:rPr lang="vi-VN" sz="2400">
                <a:latin typeface="Arial-Rounded" charset="-93"/>
                <a:ea typeface="Arial-Rounded" charset="-93"/>
                <a:cs typeface="Arial-Rounded" charset="-93"/>
              </a:rPr>
              <a:t>kêu toáng lên:</a:t>
            </a:r>
          </a:p>
          <a:p>
            <a:pPr algn="just"/>
            <a:r>
              <a:rPr lang="en-US" sz="2400" smtClean="0">
                <a:latin typeface="Arial-Rounded" charset="-93"/>
                <a:ea typeface="Arial-Rounded" charset="-93"/>
                <a:cs typeface="Arial-Rounded" charset="-93"/>
              </a:rPr>
              <a:t>	</a:t>
            </a:r>
            <a:r>
              <a:rPr lang="vi-VN" sz="2400" smtClean="0">
                <a:latin typeface="Arial-Rounded" charset="-93"/>
                <a:ea typeface="Arial-Rounded" charset="-93"/>
                <a:cs typeface="Arial-Rounded" charset="-93"/>
              </a:rPr>
              <a:t>- </a:t>
            </a:r>
            <a:r>
              <a:rPr lang="vi-VN" sz="2400">
                <a:latin typeface="Arial-Rounded" charset="-93"/>
                <a:ea typeface="Arial-Rounded" charset="-93"/>
                <a:cs typeface="Arial-Rounded" charset="-93"/>
              </a:rPr>
              <a:t>Sói! Sói! </a:t>
            </a:r>
            <a:r>
              <a:rPr lang="vi-VN" sz="2400" smtClean="0">
                <a:latin typeface="Arial-Rounded" charset="-93"/>
                <a:ea typeface="Arial-Rounded" charset="-93"/>
                <a:cs typeface="Arial-Rounded" charset="-93"/>
              </a:rPr>
              <a:t>C</a:t>
            </a:r>
            <a:r>
              <a:rPr lang="en-US" sz="2400" smtClean="0">
                <a:latin typeface="Arial-Rounded" charset="-93"/>
                <a:ea typeface="Arial-Rounded" charset="-93"/>
                <a:cs typeface="Arial-Rounded" charset="-93"/>
              </a:rPr>
              <a:t>ứu</a:t>
            </a:r>
            <a:r>
              <a:rPr lang="vi-VN" sz="2400" smtClean="0">
                <a:latin typeface="Arial-Rounded" charset="-93"/>
                <a:ea typeface="Arial-Rounded" charset="-93"/>
                <a:cs typeface="Arial-Rounded" charset="-93"/>
              </a:rPr>
              <a:t> </a:t>
            </a:r>
            <a:r>
              <a:rPr lang="vi-VN" sz="2400">
                <a:latin typeface="Arial-Rounded" charset="-93"/>
                <a:ea typeface="Arial-Rounded" charset="-93"/>
                <a:cs typeface="Arial-Rounded" charset="-93"/>
              </a:rPr>
              <a:t>tôi với</a:t>
            </a:r>
            <a:r>
              <a:rPr lang="vi-VN" sz="2400" smtClean="0">
                <a:latin typeface="Arial-Rounded" charset="-93"/>
                <a:ea typeface="Arial-Rounded" charset="-93"/>
                <a:cs typeface="Arial-Rounded" charset="-93"/>
              </a:rPr>
              <a:t>!</a:t>
            </a:r>
            <a:endParaRPr lang="en-US" sz="2400" smtClean="0">
              <a:latin typeface="Arial-Rounded" charset="-93"/>
              <a:ea typeface="Arial-Rounded" charset="-93"/>
              <a:cs typeface="Arial-Rounded" charset="-93"/>
            </a:endParaRPr>
          </a:p>
          <a:p>
            <a:pPr algn="just"/>
            <a:r>
              <a:rPr lang="en-US" sz="2400" smtClean="0">
                <a:latin typeface="Arial-Rounded" charset="-93"/>
                <a:ea typeface="Arial-Rounded" charset="-93"/>
                <a:cs typeface="Arial-Rounded" charset="-93"/>
              </a:rPr>
              <a:t>	</a:t>
            </a:r>
            <a:r>
              <a:rPr lang="vi-VN" sz="2400" smtClean="0">
                <a:latin typeface="Arial-Rounded" charset="-93"/>
                <a:ea typeface="Arial-Rounded" charset="-93"/>
                <a:cs typeface="Arial-Rounded" charset="-93"/>
              </a:rPr>
              <a:t>Nghe </a:t>
            </a:r>
            <a:r>
              <a:rPr lang="vi-VN" sz="2400">
                <a:latin typeface="Arial-Rounded" charset="-93"/>
                <a:ea typeface="Arial-Rounded" charset="-93"/>
                <a:cs typeface="Arial-Rounded" charset="-93"/>
              </a:rPr>
              <a:t>tiếng kêu cứu, mấy bác nông dân đang làm việc gần đấy tức tốc chạy tới. Nhưng họ không thấy sói đâu. Thấy vậy, chủ khoái chí lắm.</a:t>
            </a:r>
          </a:p>
          <a:p>
            <a:pPr algn="just"/>
            <a:r>
              <a:rPr lang="en-US" sz="2400" smtClean="0">
                <a:latin typeface="Arial-Rounded" charset="-93"/>
                <a:ea typeface="Arial-Rounded" charset="-93"/>
                <a:cs typeface="Arial-Rounded" charset="-93"/>
              </a:rPr>
              <a:t>	</a:t>
            </a:r>
            <a:r>
              <a:rPr lang="vi-VN" sz="2400" smtClean="0">
                <a:latin typeface="Arial-Rounded" charset="-93"/>
                <a:ea typeface="Arial-Rounded" charset="-93"/>
                <a:cs typeface="Arial-Rounded" charset="-93"/>
              </a:rPr>
              <a:t>Mấy </a:t>
            </a:r>
            <a:r>
              <a:rPr lang="vi-VN" sz="2400">
                <a:latin typeface="Arial-Rounded" charset="-93"/>
                <a:ea typeface="Arial-Rounded" charset="-93"/>
                <a:cs typeface="Arial-Rounded" charset="-93"/>
              </a:rPr>
              <a:t>hôm sau, chú lại bày ra trò ấy. Các bác nông dân lại chạy tới. Rồi một hôm, sói đến thật. Chú hốt hoảng kêu gào xin cứu giúp. Các bác nông dân nghĩ là chú lại lừa mình, nên vẫn thản nhiên làm việc. Thế là sói thoả thuê ăn thịt hết cả đàn Cừu.</a:t>
            </a:r>
          </a:p>
          <a:p>
            <a:r>
              <a:rPr lang="en-US" sz="3200" i="1">
                <a:latin typeface="Arial-Rounded" charset="-93"/>
                <a:ea typeface="Arial-Rounded" charset="-93"/>
                <a:cs typeface="Arial-Rounded" charset="-93"/>
              </a:rPr>
              <a:t>	</a:t>
            </a:r>
            <a:r>
              <a:rPr lang="en-US" sz="3200" i="1" smtClean="0">
                <a:latin typeface="Arial-Rounded" charset="-93"/>
                <a:ea typeface="Arial-Rounded" charset="-93"/>
                <a:cs typeface="Arial-Rounded" charset="-93"/>
              </a:rPr>
              <a:t>						</a:t>
            </a:r>
            <a:r>
              <a:rPr lang="vi-VN" sz="3200"/>
              <a:t/>
            </a:r>
            <a:br>
              <a:rPr lang="vi-VN" sz="3200"/>
            </a:br>
            <a:endParaRPr lang="vi-VN" sz="3200">
              <a:latin typeface="Arial-Rounded" charset="-93"/>
              <a:ea typeface="Arial-Rounded" charset="-93"/>
              <a:cs typeface="Arial-Rounded" charset="-93"/>
            </a:endParaRPr>
          </a:p>
          <a:p>
            <a:r>
              <a:rPr lang="vi-VN" sz="3200"/>
              <a:t/>
            </a:r>
            <a:br>
              <a:rPr lang="vi-VN" sz="3200"/>
            </a:b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 xmlns:a16="http://schemas.microsoft.com/office/drawing/2014/main" id="{A3F0B0FD-818E-4BBD-B401-3895387E3487}"/>
              </a:ext>
            </a:extLst>
          </p:cNvPr>
          <p:cNvSpPr/>
          <p:nvPr/>
        </p:nvSpPr>
        <p:spPr>
          <a:xfrm>
            <a:off x="432126" y="74002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 xmlns:a16="http://schemas.microsoft.com/office/drawing/2014/main" id="{C74DFE52-BB91-47E6-AC07-F1FB590B50DF}"/>
              </a:ext>
            </a:extLst>
          </p:cNvPr>
          <p:cNvSpPr/>
          <p:nvPr/>
        </p:nvSpPr>
        <p:spPr>
          <a:xfrm>
            <a:off x="421493" y="2246490"/>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 xmlns:a16="http://schemas.microsoft.com/office/drawing/2014/main" id="{69969A4C-D57A-4C7D-B73C-3C48FA316729}"/>
              </a:ext>
            </a:extLst>
          </p:cNvPr>
          <p:cNvSpPr/>
          <p:nvPr/>
        </p:nvSpPr>
        <p:spPr>
          <a:xfrm>
            <a:off x="510365" y="3349765"/>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pic>
        <p:nvPicPr>
          <p:cNvPr id="2" name="Chú bé chăn cừ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52058" y="38501"/>
            <a:ext cx="609600" cy="609600"/>
          </a:xfrm>
          <a:prstGeom prst="rect">
            <a:avLst/>
          </a:prstGeom>
        </p:spPr>
      </p:pic>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47528" fill="hold"/>
                                        <p:tgtEl>
                                          <p:spTgt spid="2"/>
                                        </p:tgtEl>
                                      </p:cBhvr>
                                    </p:cmd>
                                  </p:childTnLst>
                                </p:cTn>
                              </p:par>
                            </p:childTnLst>
                          </p:cTn>
                        </p:par>
                      </p:childTnLst>
                    </p:cTn>
                  </p:par>
                </p:childTnLst>
              </p:cTn>
              <p:nextCondLst>
                <p:cond evt="onClick" delay="0">
                  <p:tgtEl>
                    <p:spTgt spid="2"/>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bldLst>
      <p:bldP spid="5" grpId="0"/>
      <p:bldP spid="9"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467513" y="149515"/>
            <a:ext cx="8505646" cy="1077218"/>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a. Ban đầu, nghe tiếng kêu CỨU, mấy bác nông dân đã làm gì?</a:t>
            </a:r>
            <a:endParaRPr lang="zh-CN" altLang="en-US" sz="3200" dirty="0">
              <a:solidFill>
                <a:schemeClr val="accent6"/>
              </a:solidFill>
              <a:latin typeface="Arial-Rounded" charset="-93"/>
              <a:ea typeface="Arial-Rounded" charset="-93"/>
              <a:cs typeface="Arial-Rounded" charset="-93"/>
              <a:sym typeface="+mn-lt"/>
            </a:endParaRPr>
          </a:p>
        </p:txBody>
      </p:sp>
      <p:sp>
        <p:nvSpPr>
          <p:cNvPr id="5" name="矩形 8">
            <a:extLst>
              <a:ext uri="{FF2B5EF4-FFF2-40B4-BE49-F238E27FC236}">
                <a16:creationId xmlns="" xmlns:a16="http://schemas.microsoft.com/office/drawing/2014/main" id="{D97AFF8F-506F-4519-A1B5-52D97C6C130F}"/>
              </a:ext>
            </a:extLst>
          </p:cNvPr>
          <p:cNvSpPr/>
          <p:nvPr/>
        </p:nvSpPr>
        <p:spPr>
          <a:xfrm>
            <a:off x="467513" y="149515"/>
            <a:ext cx="8505646" cy="1077218"/>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b. Vì sao bầy sói có thể thoả thuê ăn thịt đàn Cừu?</a:t>
            </a:r>
            <a:endParaRPr lang="zh-CN" altLang="en-US" sz="3200" dirty="0">
              <a:solidFill>
                <a:schemeClr val="accent6"/>
              </a:solidFill>
              <a:latin typeface="Arial-Rounded" charset="-93"/>
              <a:ea typeface="Arial-Rounded" charset="-93"/>
              <a:cs typeface="Arial-Rounded" charset="-93"/>
              <a:sym typeface="+mn-lt"/>
            </a:endParaRPr>
          </a:p>
        </p:txBody>
      </p:sp>
      <p:sp>
        <p:nvSpPr>
          <p:cNvPr id="6" name="矩形 8">
            <a:extLst>
              <a:ext uri="{FF2B5EF4-FFF2-40B4-BE49-F238E27FC236}">
                <a16:creationId xmlns="" xmlns:a16="http://schemas.microsoft.com/office/drawing/2014/main" id="{BEF69370-038A-4CCC-B259-2DF7CD5468DF}"/>
              </a:ext>
            </a:extLst>
          </p:cNvPr>
          <p:cNvSpPr/>
          <p:nvPr/>
        </p:nvSpPr>
        <p:spPr>
          <a:xfrm>
            <a:off x="467513" y="139574"/>
            <a:ext cx="8505646" cy="1569660"/>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C. Em rút ra được bài học gì từ Câu chuyện này?</a:t>
            </a:r>
          </a:p>
          <a:p>
            <a:r>
              <a:rPr lang="vi-VN" sz="3200"/>
              <a:t/>
            </a:r>
            <a:br>
              <a:rPr lang="vi-VN" sz="3200"/>
            </a:b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961" y="1226733"/>
            <a:ext cx="7524750" cy="376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0BBF27-AEA7-4E39-9873-833F6E66B524}">
  <ds:schemaRefs>
    <ds:schemaRef ds:uri="http://purl.org/dc/elements/1.1/"/>
    <ds:schemaRef ds:uri="http://purl.org/dc/terms/"/>
    <ds:schemaRef ds:uri="http://schemas.microsoft.com/office/infopath/2007/PartnerControls"/>
    <ds:schemaRef ds:uri="http://schemas.microsoft.com/office/2006/metadata/properties"/>
    <ds:schemaRef ds:uri="http://schemas.microsoft.com/office/2006/documentManagement/types"/>
    <ds:schemaRef ds:uri="2954521b-b4ab-4ce3-8aa8-8bfa99a4c36e"/>
    <ds:schemaRef ds:uri="http://purl.org/dc/dcmitype/"/>
    <ds:schemaRef ds:uri="http://www.w3.org/XML/1998/namespace"/>
    <ds:schemaRef ds:uri="http://schemas.openxmlformats.org/package/2006/metadata/core-properties"/>
  </ds:schemaRefs>
</ds:datastoreItem>
</file>

<file path=customXml/itemProps3.xml><?xml version="1.0" encoding="utf-8"?>
<ds:datastoreItem xmlns:ds="http://schemas.openxmlformats.org/officeDocument/2006/customXml" ds:itemID="{E9FB348E-5AF4-49FB-8FE5-650F6DA25C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371</TotalTime>
  <Words>277</Words>
  <Application>Microsoft Office PowerPoint</Application>
  <PresentationFormat>On-screen Show (16:9)</PresentationFormat>
  <Paragraphs>73</Paragraphs>
  <Slides>22</Slides>
  <Notes>11</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微软雅黑</vt:lpstr>
      <vt:lpstr>Calibri</vt:lpstr>
      <vt:lpstr>HL Hoctro</vt:lpstr>
      <vt:lpstr>华康少女文字W5</vt:lpstr>
      <vt:lpstr>Arial-Rounded</vt:lpstr>
      <vt:lpstr>Times New Roman</vt:lpstr>
      <vt:lpstr>Arial</vt:lpstr>
      <vt:lpstr>DFPOP1-W9</vt:lpstr>
      <vt:lpstr>宋体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Admin</cp:lastModifiedBy>
  <cp:revision>33</cp:revision>
  <dcterms:created xsi:type="dcterms:W3CDTF">2020-08-13T09:19:08Z</dcterms:created>
  <dcterms:modified xsi:type="dcterms:W3CDTF">2021-05-12T09:54:37Z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