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8" r:id="rId3"/>
    <p:sldId id="256" r:id="rId4"/>
    <p:sldId id="258" r:id="rId5"/>
    <p:sldId id="259" r:id="rId6"/>
    <p:sldId id="263" r:id="rId7"/>
    <p:sldId id="260" r:id="rId8"/>
    <p:sldId id="261" r:id="rId9"/>
    <p:sldId id="262" r:id="rId10"/>
    <p:sldId id="265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7AE4-8D04-4E41-A3E1-E571C4BA1B80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08-E142-452A-9954-3E054566D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016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60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30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429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89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77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86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82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92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219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685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712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92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51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696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443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40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889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925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773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345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213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546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056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78B4-E806-45BB-9C1F-394DBD0EDF1C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9EB7-59FD-4A3F-BA92-9757A3BDD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720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8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media" Target="../media/media1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40158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08008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2305879" y="4359965"/>
            <a:ext cx="9540918" cy="2347574"/>
          </a:xfrm>
          <a:prstGeom prst="rect">
            <a:avLst/>
          </a:prstGeom>
        </p:spPr>
      </p:pic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3">
                  <p14:trim st="89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987826" y="1553627"/>
            <a:ext cx="8375374" cy="1202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Trường TH Lê Dật</a:t>
            </a:r>
          </a:p>
          <a:p>
            <a:pPr algn="ctr"/>
            <a:endParaRPr lang="vi-VN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/>
            <a:r>
              <a:rPr lang="vi-V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Tiếng Việt</a:t>
            </a:r>
            <a:endParaRPr lang="vi-VN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5</a:t>
            </a:r>
            <a:r>
              <a:rPr lang="vi-V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vọng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của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núi</a:t>
            </a:r>
            <a:endParaRPr lang="vi-VN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vi-VN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vi-V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GV: Triệu Thị Diễn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8037" y="375774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1508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0626" y="150954"/>
            <a:ext cx="7700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tư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31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2021.</a:t>
            </a:r>
          </a:p>
          <a:p>
            <a:pPr algn="ctr"/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GB" sz="2400" b="1" u="sng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Việt</a:t>
            </a:r>
            <a:endParaRPr lang="en-GB" sz="2400" b="1" u="sng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468" y="981951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5: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40526" y="1933302"/>
            <a:ext cx="457200" cy="4963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0051" y="1996829"/>
            <a:ext cx="226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37" y="2670849"/>
            <a:ext cx="11443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 . Chuyện gì xảy ra khi gấu con vui mừng reo lên </a:t>
            </a:r>
            <a:r>
              <a:rPr lang="vi-VN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"A!"? </a:t>
            </a:r>
            <a:endParaRPr lang="en-US" sz="2400" b="1" dirty="0" smtClean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smtClean="0">
                <a:latin typeface="HP001 4 hàng" panose="020B0603050302020204" pitchFamily="34" charset="0"/>
              </a:rPr>
              <a:t>  </a:t>
            </a:r>
            <a:r>
              <a:rPr lang="vi-VN" sz="2400" b="1" dirty="0" smtClean="0">
                <a:latin typeface="HP001 4 hàng" panose="020B0603050302020204" pitchFamily="34" charset="0"/>
              </a:rPr>
              <a:t> </a:t>
            </a:r>
            <a:r>
              <a:rPr lang="vi-VN" sz="2400" b="1" dirty="0">
                <a:latin typeface="HP001 4 hàng" panose="020B0603050302020204" pitchFamily="34" charset="0"/>
              </a:rPr>
              <a:t>Khi gấu con vui mừng reo lên "A!" thì vách núi cũng đáp lại "A!” </a:t>
            </a:r>
            <a:endParaRPr lang="en-US" sz="2400" b="1" dirty="0">
              <a:latin typeface="HP001 4 hàng" panose="020B06030503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 . Gấu mẹ nói gì với gấu </a:t>
            </a:r>
            <a:r>
              <a:rPr lang="vi-VN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con? 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</a:t>
            </a:r>
            <a:r>
              <a:rPr lang="vi-VN" sz="2400" b="1" dirty="0" smtClean="0">
                <a:latin typeface="HP001 4 hàng" panose="020B0603050302020204" pitchFamily="34" charset="0"/>
              </a:rPr>
              <a:t> </a:t>
            </a:r>
            <a:r>
              <a:rPr lang="vi-VN" sz="2400" b="1" dirty="0">
                <a:latin typeface="HP001 4 hàng" panose="020B0603050302020204" pitchFamily="34" charset="0"/>
              </a:rPr>
              <a:t>Gấu nhẹ khuyên gấu con hãy quay lại và nói với núi rằng “Tôi yêu bạ</a:t>
            </a:r>
            <a:r>
              <a:rPr lang="en-US" sz="2400" b="1" dirty="0">
                <a:latin typeface="HP001 4 hàng" panose="020B0603050302020204" pitchFamily="34" charset="0"/>
              </a:rPr>
              <a:t>n</a:t>
            </a:r>
            <a:r>
              <a:rPr lang="vi-VN" sz="2400" b="1" dirty="0">
                <a:latin typeface="HP001 4 hàng" panose="020B0603050302020204" pitchFamily="34" charset="0"/>
              </a:rPr>
              <a:t>!” </a:t>
            </a:r>
            <a:endParaRPr lang="en-US" sz="2400" b="1" dirty="0">
              <a:latin typeface="HP001 4 hàng" panose="020B06030503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 . Sau </a:t>
            </a:r>
            <a:r>
              <a:rPr lang="vi-VN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kh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i</a:t>
            </a:r>
            <a:r>
              <a:rPr lang="vi-VN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làm theo lời mẹ , gấu con cảm thấy như thế </a:t>
            </a:r>
            <a:r>
              <a:rPr lang="vi-VN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nào?</a:t>
            </a:r>
            <a:endParaRPr lang="en-US" sz="2400" b="1" dirty="0" smtClean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smtClean="0">
                <a:latin typeface="HP001 4 hàng" panose="020B0603050302020204" pitchFamily="34" charset="0"/>
              </a:rPr>
              <a:t>  </a:t>
            </a:r>
            <a:r>
              <a:rPr lang="vi-VN" sz="2400" b="1" dirty="0" smtClean="0">
                <a:latin typeface="HP001 4 hàng" panose="020B0603050302020204" pitchFamily="34" charset="0"/>
              </a:rPr>
              <a:t> </a:t>
            </a:r>
            <a:r>
              <a:rPr lang="vi-VN" sz="2400" b="1" dirty="0">
                <a:latin typeface="HP001 4 hàng" panose="020B0603050302020204" pitchFamily="34" charset="0"/>
              </a:rPr>
              <a:t>Sau khi làm theo lời mẹ, gấu con cảm thấy rất vui. </a:t>
            </a:r>
            <a:endParaRPr lang="en-US" sz="2400" b="1" dirty="0">
              <a:latin typeface="HP001 4 hàng" panose="020B06030503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66" y="2888597"/>
            <a:ext cx="11845834" cy="3629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HP001 4 hàng" panose="020B0603050302020204" pitchFamily="34" charset="0"/>
              </a:rPr>
              <a:t>a</a:t>
            </a:r>
            <a:r>
              <a:rPr lang="en-US" b="1" dirty="0" smtClean="0">
                <a:latin typeface="HP001 4 hàng" panose="020B0603050302020204" pitchFamily="34" charset="0"/>
              </a:rPr>
              <a:t>. </a:t>
            </a:r>
            <a:r>
              <a:rPr lang="vi-VN" b="1" dirty="0" smtClean="0">
                <a:latin typeface="HP001 4 hàng" panose="020B0603050302020204" pitchFamily="34" charset="0"/>
              </a:rPr>
              <a:t>Khi </a:t>
            </a:r>
            <a:r>
              <a:rPr lang="vi-VN" b="1" dirty="0">
                <a:latin typeface="HP001 4 hàng" panose="020B0603050302020204" pitchFamily="34" charset="0"/>
              </a:rPr>
              <a:t>gấu con vui mừng reo lên "A!" thì vách núi cũng đáp lại "A!” </a:t>
            </a:r>
            <a:endParaRPr lang="en-US" b="1" dirty="0">
              <a:latin typeface="HP001 4 hàng" panose="020B0603050302020204" pitchFamily="34" charset="0"/>
            </a:endParaRPr>
          </a:p>
          <a:p>
            <a:endParaRPr lang="en-US" b="1" dirty="0">
              <a:latin typeface="HP001 4 hàng" panose="020B0603050302020204" pitchFamily="34" charset="0"/>
            </a:endParaRPr>
          </a:p>
          <a:p>
            <a:pPr marL="0" indent="0">
              <a:buNone/>
            </a:pPr>
            <a:r>
              <a:rPr lang="vi-VN" b="1" dirty="0" smtClean="0">
                <a:latin typeface="HP001 4 hàng" panose="020B0603050302020204" pitchFamily="34" charset="0"/>
              </a:rPr>
              <a:t>b. Gấu </a:t>
            </a:r>
            <a:r>
              <a:rPr lang="en-US" b="1" smtClean="0">
                <a:latin typeface="HP001 4 hàng" panose="020B0603050302020204" pitchFamily="34" charset="0"/>
              </a:rPr>
              <a:t>m</a:t>
            </a:r>
            <a:r>
              <a:rPr lang="vi-VN" b="1" smtClean="0">
                <a:latin typeface="HP001 4 hàng" panose="020B0603050302020204" pitchFamily="34" charset="0"/>
              </a:rPr>
              <a:t>ẹ </a:t>
            </a:r>
            <a:r>
              <a:rPr lang="vi-VN" b="1" dirty="0">
                <a:latin typeface="HP001 4 hàng" panose="020B0603050302020204" pitchFamily="34" charset="0"/>
              </a:rPr>
              <a:t>khuyên gấu con hãy quay lại và nói với núi rằng “Tôi yêu bạ</a:t>
            </a:r>
            <a:r>
              <a:rPr lang="en-US" b="1" dirty="0">
                <a:latin typeface="HP001 4 hàng" panose="020B0603050302020204" pitchFamily="34" charset="0"/>
              </a:rPr>
              <a:t>n</a:t>
            </a:r>
            <a:r>
              <a:rPr lang="vi-VN" b="1" dirty="0" smtClean="0">
                <a:latin typeface="HP001 4 hàng" panose="020B0603050302020204" pitchFamily="34" charset="0"/>
              </a:rPr>
              <a:t>!”</a:t>
            </a:r>
            <a:endParaRPr lang="en-US" b="1" dirty="0" smtClean="0">
              <a:latin typeface="HP001 4 hàng" panose="020B0603050302020204" pitchFamily="34" charset="0"/>
            </a:endParaRPr>
          </a:p>
          <a:p>
            <a:pPr marL="0" indent="0">
              <a:buNone/>
            </a:pPr>
            <a:r>
              <a:rPr lang="vi-VN" b="1" dirty="0" smtClean="0">
                <a:latin typeface="HP001 4 hàng" panose="020B0603050302020204" pitchFamily="34" charset="0"/>
              </a:rPr>
              <a:t> </a:t>
            </a:r>
            <a:endParaRPr lang="en-US" b="1" dirty="0">
              <a:latin typeface="HP001 4 hàng" panose="020B0603050302020204" pitchFamily="34" charset="0"/>
            </a:endParaRPr>
          </a:p>
          <a:p>
            <a:pPr marL="0" indent="0">
              <a:buNone/>
            </a:pPr>
            <a:r>
              <a:rPr lang="vi-VN" b="1" dirty="0" smtClean="0">
                <a:latin typeface="HP001 4 hàng" panose="020B0603050302020204" pitchFamily="34" charset="0"/>
              </a:rPr>
              <a:t>c. Sau </a:t>
            </a:r>
            <a:r>
              <a:rPr lang="vi-VN" b="1" dirty="0">
                <a:latin typeface="HP001 4 hàng" panose="020B0603050302020204" pitchFamily="34" charset="0"/>
              </a:rPr>
              <a:t>khi làm theo lời mẹ, gấu con cảm thấy rất vui. </a:t>
            </a:r>
            <a:endParaRPr lang="en-US" b="1" dirty="0">
              <a:latin typeface="HP001 4 hàng" panose="020B0603050302020204" pitchFamily="34" charset="0"/>
            </a:endParaRPr>
          </a:p>
          <a:p>
            <a:endParaRPr lang="en-US" sz="3200" b="1" dirty="0">
              <a:latin typeface="HP001 4 hàng" panose="020B0603050302020204" pitchFamily="34" charset="0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 flipH="1">
            <a:off x="346166" y="1996829"/>
            <a:ext cx="594360" cy="43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526" y="1966647"/>
            <a:ext cx="226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0626" y="150954"/>
            <a:ext cx="7700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tư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31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2021.</a:t>
            </a:r>
          </a:p>
          <a:p>
            <a:pPr algn="ctr"/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GB" sz="2400" b="1" u="sng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Việt</a:t>
            </a:r>
            <a:endParaRPr lang="en-GB" sz="2400" b="1" u="sng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468" y="981951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5: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0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58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" t="13177" b="15083"/>
          <a:stretch/>
        </p:blipFill>
        <p:spPr>
          <a:xfrm>
            <a:off x="1476103" y="1563575"/>
            <a:ext cx="9496697" cy="5046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0626" y="150954"/>
            <a:ext cx="7700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tư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31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2021.</a:t>
            </a:r>
          </a:p>
          <a:p>
            <a:pPr algn="ctr"/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GB" sz="2400" b="1" u="sng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Việt</a:t>
            </a:r>
            <a:endParaRPr lang="en-GB" sz="2400" b="1" u="sng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6575" y="1007586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5: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38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2364377"/>
            <a:ext cx="11258550" cy="3814354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“A!”.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“A!”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5770" y="1541899"/>
            <a:ext cx="502920" cy="5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.VnArial" pitchFamily="34" charset="0"/>
              </a:rPr>
              <a:t>2</a:t>
            </a:r>
            <a:endParaRPr lang="en-GB" sz="2800" b="1" dirty="0">
              <a:latin typeface=".Vn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7270" y="153903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GB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0626" y="150954"/>
            <a:ext cx="7700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tư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31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2021.</a:t>
            </a:r>
          </a:p>
          <a:p>
            <a:pPr algn="ctr"/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GB" sz="2400" b="1" u="sng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Việt</a:t>
            </a:r>
            <a:endParaRPr lang="en-GB" sz="2400" b="1" u="sng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6574" y="981951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5: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9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6462"/>
            <a:ext cx="10515600" cy="435133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LUYỆN ĐỌC:</a:t>
            </a:r>
          </a:p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3774" y="2546737"/>
            <a:ext cx="16589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8170" y="2546738"/>
            <a:ext cx="25472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Reo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0626" y="150954"/>
            <a:ext cx="7700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tư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31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2021.</a:t>
            </a:r>
          </a:p>
          <a:p>
            <a:pPr algn="ctr"/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GB" sz="2400" b="1" u="sng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Việt</a:t>
            </a:r>
            <a:endParaRPr lang="en-GB" sz="2400" b="1" u="sng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0022" y="997451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5: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2364377"/>
            <a:ext cx="11258550" cy="3814354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“A!”.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“A!”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5770" y="1541899"/>
            <a:ext cx="502920" cy="5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7270" y="153903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0626" y="150954"/>
            <a:ext cx="7700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tư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31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2021.</a:t>
            </a:r>
          </a:p>
          <a:p>
            <a:pPr algn="ctr"/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GB" sz="2400" b="1" u="sng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Việt</a:t>
            </a:r>
            <a:endParaRPr lang="en-GB" sz="2400" b="1" u="sng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681" y="981951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5: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06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LUYỆN ĐỌC:</a:t>
            </a:r>
          </a:p>
          <a:p>
            <a:pPr marL="0" indent="0">
              <a:buNone/>
            </a:pP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  <a:endParaRPr lang="en-GB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0626" y="150954"/>
            <a:ext cx="7700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tư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31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2021.</a:t>
            </a:r>
          </a:p>
          <a:p>
            <a:pPr algn="ctr"/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GB" sz="2400" b="1" u="sng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Việt</a:t>
            </a:r>
            <a:endParaRPr lang="en-GB" sz="2400" b="1" u="sng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0021" y="1022608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5: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0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55" y="1825625"/>
            <a:ext cx="11038114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“A!”.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“A!”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13955" y="1825625"/>
            <a:ext cx="472785" cy="4638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955" y="4219220"/>
            <a:ext cx="472785" cy="4421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0626" y="150954"/>
            <a:ext cx="7700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tư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31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2021.</a:t>
            </a:r>
          </a:p>
          <a:p>
            <a:pPr algn="ctr"/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GB" sz="2400" b="1" u="sng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Việt</a:t>
            </a:r>
            <a:endParaRPr lang="en-GB" sz="2400" b="1" u="sng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4151" y="981951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5: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482788" y="3092824"/>
            <a:ext cx="1237130" cy="134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875059" y="3536576"/>
            <a:ext cx="941294" cy="134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89259" y="4001294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09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14208802"/>
              </p:ext>
            </p:extLst>
          </p:nvPr>
        </p:nvGraphicFramePr>
        <p:xfrm>
          <a:off x="2038894" y="2518641"/>
          <a:ext cx="8751025" cy="25366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8378">
                  <a:extLst>
                    <a:ext uri="{9D8B030D-6E8A-4147-A177-3AD203B41FA5}">
                      <a16:colId xmlns="" xmlns:a16="http://schemas.microsoft.com/office/drawing/2014/main" val="3713281839"/>
                    </a:ext>
                  </a:extLst>
                </a:gridCol>
                <a:gridCol w="7182647">
                  <a:extLst>
                    <a:ext uri="{9D8B030D-6E8A-4147-A177-3AD203B41FA5}">
                      <a16:colId xmlns="" xmlns:a16="http://schemas.microsoft.com/office/drawing/2014/main" val="4182917694"/>
                    </a:ext>
                  </a:extLst>
                </a:gridCol>
              </a:tblGrid>
              <a:tr h="5324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3147515"/>
                  </a:ext>
                </a:extLst>
              </a:tr>
              <a:tr h="532446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9189320"/>
                  </a:ext>
                </a:extLst>
              </a:tr>
              <a:tr h="532446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7361278"/>
                  </a:ext>
                </a:extLst>
              </a:tr>
              <a:tr h="939347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593227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23806" y="3114367"/>
            <a:ext cx="343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3806" y="3640618"/>
            <a:ext cx="232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3806" y="4372372"/>
            <a:ext cx="432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4905" y="3114367"/>
            <a:ext cx="141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6816" y="3640618"/>
            <a:ext cx="134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9002" y="4435453"/>
            <a:ext cx="116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0626" y="150954"/>
            <a:ext cx="7700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tư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31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2021.</a:t>
            </a:r>
          </a:p>
          <a:p>
            <a:pPr algn="ctr"/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GB" sz="2400" b="1" u="sng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Việt</a:t>
            </a:r>
            <a:endParaRPr lang="en-GB" sz="2400" b="1" u="sng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596" y="981951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5: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0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55" y="1825625"/>
            <a:ext cx="11038114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“A!”.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“A!”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13955" y="1825625"/>
            <a:ext cx="472785" cy="4638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955" y="4219220"/>
            <a:ext cx="472785" cy="4421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0626" y="150954"/>
            <a:ext cx="7700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tư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31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3 </a:t>
            </a:r>
            <a:r>
              <a:rPr lang="en-GB" sz="2400" dirty="0" err="1" smtClean="0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GB" sz="2400" dirty="0" smtClean="0">
                <a:latin typeface="HP001 4 hàng" panose="020B0603050302020204" pitchFamily="34" charset="0"/>
                <a:cs typeface="Times New Roman" pitchFamily="18" charset="0"/>
              </a:rPr>
              <a:t> 2021.</a:t>
            </a:r>
          </a:p>
          <a:p>
            <a:pPr algn="ctr"/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GB" sz="2400" b="1" u="sng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GB" sz="2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Việt</a:t>
            </a:r>
            <a:endParaRPr lang="en-GB" sz="2400" b="1" u="sng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0363" y="1009161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5: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315200" y="4948518"/>
            <a:ext cx="1317812" cy="268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37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1198</Words>
  <Application>Microsoft Office PowerPoint</Application>
  <PresentationFormat>Custom</PresentationFormat>
  <Paragraphs>98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FPTSHOP-HP</dc:creator>
  <cp:lastModifiedBy>User</cp:lastModifiedBy>
  <cp:revision>26</cp:revision>
  <dcterms:created xsi:type="dcterms:W3CDTF">2021-03-27T02:20:36Z</dcterms:created>
  <dcterms:modified xsi:type="dcterms:W3CDTF">2021-04-06T13:09:30Z</dcterms:modified>
</cp:coreProperties>
</file>