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6" r:id="rId4"/>
    <p:sldId id="269" r:id="rId5"/>
    <p:sldId id="275" r:id="rId6"/>
    <p:sldId id="262" r:id="rId7"/>
    <p:sldId id="264" r:id="rId8"/>
    <p:sldId id="265" r:id="rId9"/>
    <p:sldId id="266" r:id="rId10"/>
    <p:sldId id="258" r:id="rId11"/>
    <p:sldId id="267" r:id="rId12"/>
    <p:sldId id="27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12" autoAdjust="0"/>
    <p:restoredTop sz="94660"/>
  </p:normalViewPr>
  <p:slideViewPr>
    <p:cSldViewPr>
      <p:cViewPr>
        <p:scale>
          <a:sx n="96" d="100"/>
          <a:sy n="96" d="100"/>
        </p:scale>
        <p:origin x="-660" y="5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63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5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51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7521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03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03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573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57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3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440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8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1D07-9CD6-4166-915F-94FEBE21901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7F31C-5261-40E6-B5FE-F9649084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5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13855" y="69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384"/>
            <a:chExt cx="5760" cy="3936"/>
          </a:xfrm>
        </p:grpSpPr>
        <p:pic>
          <p:nvPicPr>
            <p:cNvPr id="25605" name="Picture 5" descr="Hello Kitt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0"/>
              <a:ext cx="768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6" name="Picture 6" descr="Picture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552"/>
              <a:ext cx="1104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7" name="Picture 7" descr="Picture4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552"/>
              <a:ext cx="1104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8" name="Picture 8" descr="Hello Kitty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488"/>
              <a:ext cx="720" cy="2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09" name="Picture 9" descr="blumenpflanzen124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3360"/>
              <a:ext cx="672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0" name="Picture 10" descr="2007091001301432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793543">
              <a:off x="4596" y="270"/>
              <a:ext cx="743" cy="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11" name="Picture 11" descr="20070910013014324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2137448">
              <a:off x="336" y="384"/>
              <a:ext cx="743" cy="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912" y="2544"/>
              <a:ext cx="254" cy="247"/>
            </a:xfrm>
            <a:prstGeom prst="star5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13" name="Picture 5" descr="15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736"/>
              <a:ext cx="268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AutoShape 14"/>
            <p:cNvSpPr>
              <a:spLocks noChangeArrowheads="1"/>
            </p:cNvSpPr>
            <p:nvPr/>
          </p:nvSpPr>
          <p:spPr bwMode="auto">
            <a:xfrm>
              <a:off x="2112" y="1200"/>
              <a:ext cx="243" cy="277"/>
            </a:xfrm>
            <a:prstGeom prst="star5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AutoShape 15"/>
            <p:cNvSpPr>
              <a:spLocks noChangeArrowheads="1"/>
            </p:cNvSpPr>
            <p:nvPr/>
          </p:nvSpPr>
          <p:spPr bwMode="auto">
            <a:xfrm>
              <a:off x="3600" y="1008"/>
              <a:ext cx="254" cy="247"/>
            </a:xfrm>
            <a:prstGeom prst="star5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6" name="AutoShape 16"/>
            <p:cNvSpPr>
              <a:spLocks noChangeArrowheads="1"/>
            </p:cNvSpPr>
            <p:nvPr/>
          </p:nvSpPr>
          <p:spPr bwMode="auto">
            <a:xfrm>
              <a:off x="1680" y="1008"/>
              <a:ext cx="254" cy="247"/>
            </a:xfrm>
            <a:prstGeom prst="star5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90600" y="685800"/>
            <a:ext cx="7581900" cy="5033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NhiÖt</a:t>
            </a:r>
            <a:r>
              <a:rPr lang="en-US" sz="12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 </a:t>
            </a:r>
            <a:r>
              <a:rPr lang="en-US" sz="12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liÖt</a:t>
            </a:r>
            <a:r>
              <a:rPr lang="en-US" sz="12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 </a:t>
            </a:r>
            <a:r>
              <a:rPr lang="en-US" sz="12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chµo</a:t>
            </a:r>
            <a:r>
              <a:rPr lang="en-US" sz="12000" b="1" kern="1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 </a:t>
            </a:r>
            <a:r>
              <a:rPr lang="en-US" sz="12000" b="1" kern="1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Time"/>
              </a:rPr>
              <a:t>mõng</a:t>
            </a:r>
            <a:endParaRPr lang="en-US" sz="12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743200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7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1A</a:t>
            </a:r>
            <a:endParaRPr lang="en-US" sz="7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9530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5867400"/>
            <a:ext cx="5752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Võõo</a:t>
            </a:r>
            <a:r>
              <a:rPr lang="en-US" sz="4000" dirty="0" smtClean="0">
                <a:solidFill>
                  <a:srgbClr val="FF0000"/>
                </a:solidFill>
                <a:latin typeface="VNI-Ariston" pitchFamily="2" charset="0"/>
              </a:rPr>
              <a:t> Minh </a:t>
            </a:r>
            <a:r>
              <a:rPr lang="en-US" sz="4000" dirty="0" err="1" smtClean="0">
                <a:solidFill>
                  <a:srgbClr val="FF0000"/>
                </a:solidFill>
                <a:latin typeface="VNI-Ariston" pitchFamily="2" charset="0"/>
              </a:rPr>
              <a:t>Triều</a:t>
            </a:r>
            <a:endParaRPr lang="en-US" sz="4000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2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76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2019</a:t>
            </a:r>
            <a:endParaRPr lang="en-US" sz="36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9538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625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vi 100   </a:t>
            </a:r>
            <a:endParaRPr lang="en-US" sz="32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7895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9200" y="3160455"/>
            <a:ext cx="7010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giải</a:t>
            </a:r>
            <a:endParaRPr lang="en-US" sz="4000" b="1" u="sng" dirty="0" smtClean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algn="ctr" eaLnBrk="0" hangingPunct="0"/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Số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Lan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hái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là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</a:t>
            </a:r>
          </a:p>
          <a:p>
            <a:pPr algn="ctr" eaLnBrk="0" hangingPunct="0"/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68 </a:t>
            </a:r>
            <a:r>
              <a:rPr lang="en-US" sz="4000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- 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34 =  34(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)</a:t>
            </a:r>
          </a:p>
          <a:p>
            <a:pPr algn="ctr" eaLnBrk="0" hangingPunct="0"/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Đáp</a:t>
            </a:r>
            <a:r>
              <a:rPr lang="en-US" sz="4000" b="1" u="sng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số</a:t>
            </a:r>
            <a:r>
              <a:rPr lang="en-US" sz="4000" b="1" u="sng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 34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hoa</a:t>
            </a:r>
            <a:endParaRPr lang="en-US" sz="4000" dirty="0"/>
          </a:p>
        </p:txBody>
      </p:sp>
      <p:pic>
        <p:nvPicPr>
          <p:cNvPr id="13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10200"/>
            <a:ext cx="1516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3091055"/>
              </p:ext>
            </p:extLst>
          </p:nvPr>
        </p:nvGraphicFramePr>
        <p:xfrm>
          <a:off x="7221538" y="5102225"/>
          <a:ext cx="1998662" cy="1831975"/>
        </p:xfrm>
        <a:graphic>
          <a:graphicData uri="http://schemas.openxmlformats.org/presentationml/2006/ole">
            <p:oleObj spid="_x0000_s7342" name="Clip" r:id="rId6" imgW="1999793" imgH="18315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4021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676400"/>
            <a:ext cx="1752600" cy="2133600"/>
          </a:xfrm>
          <a:prstGeom prst="actionButtonHom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7653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816100" y="1676400"/>
            <a:ext cx="1752600" cy="2133600"/>
          </a:xfrm>
          <a:prstGeom prst="actionButtonHom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7654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90938" y="1676400"/>
            <a:ext cx="1752600" cy="2133600"/>
          </a:xfrm>
          <a:prstGeom prst="actionButtonHome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76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91590" y="1676400"/>
            <a:ext cx="1752600" cy="2133600"/>
          </a:xfrm>
          <a:prstGeom prst="actionButtonHom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76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91400" y="1676400"/>
            <a:ext cx="1752600" cy="2133600"/>
          </a:xfrm>
          <a:prstGeom prst="actionButtonHom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  <a:p>
            <a:pPr algn="ctr" eaLnBrk="1" hangingPunct="1"/>
            <a:endParaRPr lang="en-US" altLang="en-US" sz="2400" b="1">
              <a:solidFill>
                <a:schemeClr val="bg1"/>
              </a:solidFill>
              <a:latin typeface="VNI-Avo" pitchFamily="2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467600" y="3773466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19-6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638800" y="3785992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28-8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10000" y="38100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30+7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905000" y="3810000"/>
            <a:ext cx="144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15+3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0" y="38100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40+20</a:t>
            </a:r>
          </a:p>
        </p:txBody>
      </p:sp>
      <p:grpSp>
        <p:nvGrpSpPr>
          <p:cNvPr id="27662" name="Group 14"/>
          <p:cNvGrpSpPr>
            <a:grpSpLocks/>
          </p:cNvGrpSpPr>
          <p:nvPr/>
        </p:nvGrpSpPr>
        <p:grpSpPr bwMode="auto">
          <a:xfrm>
            <a:off x="5334001" y="4351491"/>
            <a:ext cx="1844680" cy="2277908"/>
            <a:chOff x="3360" y="2892"/>
            <a:chExt cx="922" cy="1204"/>
          </a:xfrm>
        </p:grpSpPr>
        <p:pic>
          <p:nvPicPr>
            <p:cNvPr id="27663" name="Picture 15" descr="04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928"/>
              <a:ext cx="894" cy="1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3474" y="2892"/>
              <a:ext cx="808" cy="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60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13</a:t>
              </a:r>
              <a:endParaRPr lang="en-US" altLang="en-US" sz="6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3568700" y="4419601"/>
            <a:ext cx="2070099" cy="2251415"/>
            <a:chOff x="2418" y="2945"/>
            <a:chExt cx="960" cy="1223"/>
          </a:xfrm>
        </p:grpSpPr>
        <p:pic>
          <p:nvPicPr>
            <p:cNvPr id="27666" name="Picture 18" descr="ôncn g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945"/>
              <a:ext cx="912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2418" y="3616"/>
              <a:ext cx="960" cy="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6000" b="1" dirty="0" smtClean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18</a:t>
              </a:r>
              <a:endParaRPr lang="en-US" altLang="en-US" sz="6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2042612" y="4379784"/>
            <a:ext cx="1897380" cy="2282275"/>
            <a:chOff x="1344" y="2941"/>
            <a:chExt cx="996" cy="1152"/>
          </a:xfrm>
        </p:grpSpPr>
        <p:pic>
          <p:nvPicPr>
            <p:cNvPr id="27669" name="Picture 21" descr="09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941"/>
              <a:ext cx="960" cy="1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0" name="Text Box 22"/>
            <p:cNvSpPr txBox="1">
              <a:spLocks noChangeArrowheads="1"/>
            </p:cNvSpPr>
            <p:nvPr/>
          </p:nvSpPr>
          <p:spPr bwMode="auto">
            <a:xfrm>
              <a:off x="1668" y="3526"/>
              <a:ext cx="672" cy="5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60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</a:p>
          </p:txBody>
        </p:sp>
      </p:grp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228600" y="4419600"/>
            <a:ext cx="2133600" cy="2482345"/>
            <a:chOff x="240" y="2928"/>
            <a:chExt cx="1154" cy="1348"/>
          </a:xfrm>
        </p:grpSpPr>
        <p:pic>
          <p:nvPicPr>
            <p:cNvPr id="27672" name="Picture 24" descr="0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28"/>
              <a:ext cx="960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530" y="3611"/>
              <a:ext cx="864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6600" b="1" dirty="0">
                  <a:solidFill>
                    <a:srgbClr val="00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</p:grpSp>
      <p:sp>
        <p:nvSpPr>
          <p:cNvPr id="27674" name="WordArt 26"/>
          <p:cNvSpPr>
            <a:spLocks noChangeArrowheads="1" noChangeShapeType="1" noTextEdit="1"/>
          </p:cNvSpPr>
          <p:nvPr/>
        </p:nvSpPr>
        <p:spPr bwMode="auto">
          <a:xfrm>
            <a:off x="1238250" y="152400"/>
            <a:ext cx="65341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TRÒ CHƠI</a:t>
            </a:r>
          </a:p>
          <a:p>
            <a:pPr algn="ctr"/>
            <a:r>
              <a:rPr lang="vi-VN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TÌM NHÀ CHO CÁC CON VẬT</a:t>
            </a:r>
            <a:endParaRPr lang="en-US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7675" name="Picture 27" descr="Buf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50" y="69850"/>
            <a:ext cx="1295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76" name="Picture 28" descr="p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894580">
            <a:off x="7886700" y="76200"/>
            <a:ext cx="1333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77" name="Group 29"/>
          <p:cNvGrpSpPr>
            <a:grpSpLocks/>
          </p:cNvGrpSpPr>
          <p:nvPr/>
        </p:nvGrpSpPr>
        <p:grpSpPr bwMode="auto">
          <a:xfrm>
            <a:off x="7178681" y="4487667"/>
            <a:ext cx="1889119" cy="2138075"/>
            <a:chOff x="4656" y="2976"/>
            <a:chExt cx="942" cy="1200"/>
          </a:xfrm>
        </p:grpSpPr>
        <p:pic>
          <p:nvPicPr>
            <p:cNvPr id="27678" name="Picture 30" descr="06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976"/>
              <a:ext cx="912" cy="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79" name="Text Box 31"/>
            <p:cNvSpPr txBox="1">
              <a:spLocks noChangeArrowheads="1"/>
            </p:cNvSpPr>
            <p:nvPr/>
          </p:nvSpPr>
          <p:spPr bwMode="auto">
            <a:xfrm>
              <a:off x="4926" y="3621"/>
              <a:ext cx="672" cy="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351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7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76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76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7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2 -0.06268 L -0.78889 -0.406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33" y="-17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555 L -0.21146 -0.4026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-20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3446 L 0.17674 -0.40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3" y="-18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61 -0.04765 L 0.58107 -0.40611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17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3 -0.0444 L 0.22413 -0.4000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7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6"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27654" grpId="0" animBg="1"/>
      <p:bldP spid="27655" grpId="0" animBg="1"/>
      <p:bldP spid="27656" grpId="0" animBg="1"/>
      <p:bldP spid="27657" grpId="0"/>
      <p:bldP spid="27658" grpId="0"/>
      <p:bldP spid="27659" grpId="0"/>
      <p:bldP spid="27660" grpId="0"/>
      <p:bldP spid="276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od_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untitled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49900" y="4840288"/>
            <a:ext cx="2819400" cy="1371600"/>
          </a:xfrm>
          <a:noFill/>
          <a:ln/>
        </p:spPr>
      </p:pic>
      <p:sp>
        <p:nvSpPr>
          <p:cNvPr id="8196" name="WordArt 5"/>
          <p:cNvSpPr>
            <a:spLocks noChangeArrowheads="1" noChangeShapeType="1" noTextEdit="1"/>
          </p:cNvSpPr>
          <p:nvPr/>
        </p:nvSpPr>
        <p:spPr bwMode="auto">
          <a:xfrm>
            <a:off x="1733550" y="866775"/>
            <a:ext cx="5715000" cy="8429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en-US" sz="3600" b="1" kern="10" spc="-360" dirty="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VNI-Fato"/>
            </a:endParaRP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-1373167">
            <a:off x="7877175" y="430213"/>
            <a:ext cx="779463" cy="560387"/>
          </a:xfrm>
          <a:prstGeom prst="star5">
            <a:avLst/>
          </a:prstGeom>
          <a:gradFill rotWithShape="1">
            <a:gsLst>
              <a:gs pos="0">
                <a:srgbClr val="FF00FF"/>
              </a:gs>
              <a:gs pos="100000">
                <a:srgbClr val="FF00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-1373167">
            <a:off x="7924800" y="990600"/>
            <a:ext cx="685800" cy="611188"/>
          </a:xfrm>
          <a:prstGeom prst="star5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880993">
            <a:off x="7467600" y="762000"/>
            <a:ext cx="685800" cy="611188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254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26858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1752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624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6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3" presetClass="exit" presetSubtype="3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5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1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8" grpId="1" animBg="1"/>
      <p:bldP spid="8198" grpId="2" animBg="1"/>
      <p:bldP spid="8199" grpId="0" animBg="1"/>
      <p:bldP spid="8199" grpId="1" animBg="1"/>
      <p:bldP spid="8199" grpId="2" animBg="1"/>
      <p:bldP spid="8199" grpId="3" animBg="1"/>
      <p:bldP spid="8200" grpId="0" animBg="1"/>
      <p:bldP spid="8200" grpId="1" animBg="1"/>
      <p:bldP spid="8200" grpId="2" animBg="1"/>
      <p:bldP spid="820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5" descr="http://3.bp.blogspot.com/-rqWGNdu4qYA/T98u6ibBchI/AAAAAAAABCA/VXFoSJdh6DA/s1600/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52400" y="2133600"/>
            <a:ext cx="8991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Lớp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1A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xin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kính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chào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các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thầy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cô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02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32453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 2019</a:t>
            </a:r>
            <a:endParaRPr lang="en-US" sz="36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762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1371600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4000" b="1" u="sng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tra</a:t>
            </a:r>
            <a:r>
              <a:rPr lang="en-US" sz="4000" b="1" u="sng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cũ</a:t>
            </a:r>
            <a:endParaRPr lang="en-US" sz="4000" b="1" u="sng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1336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048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0386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876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1516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22"/>
          <p:cNvGraphicFramePr>
            <a:graphicFrameLocks noChangeAspect="1"/>
          </p:cNvGraphicFramePr>
          <p:nvPr/>
        </p:nvGraphicFramePr>
        <p:xfrm>
          <a:off x="7145338" y="5102225"/>
          <a:ext cx="1998663" cy="1831975"/>
        </p:xfrm>
        <a:graphic>
          <a:graphicData uri="http://schemas.openxmlformats.org/presentationml/2006/ole">
            <p:oleObj spid="_x0000_s3244" name="Clip" r:id="rId6" imgW="1999793" imgH="18315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5818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66800" y="76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2019</a:t>
            </a:r>
            <a:endParaRPr lang="en-US" sz="36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762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371600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Kiểm</a:t>
            </a:r>
            <a:r>
              <a:rPr lang="en-US" sz="4000" b="1" u="sng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tra</a:t>
            </a:r>
            <a:r>
              <a:rPr lang="en-US" sz="4000" b="1" u="sng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cũ</a:t>
            </a:r>
            <a:endParaRPr lang="en-US" sz="4000" b="1" u="sng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2895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6200" y="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3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334000"/>
            <a:ext cx="1516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Object 22"/>
          <p:cNvGraphicFramePr>
            <a:graphicFrameLocks noChangeAspect="1"/>
          </p:cNvGraphicFramePr>
          <p:nvPr/>
        </p:nvGraphicFramePr>
        <p:xfrm>
          <a:off x="7145338" y="5102225"/>
          <a:ext cx="1998663" cy="1831975"/>
        </p:xfrm>
        <a:graphic>
          <a:graphicData uri="http://schemas.openxmlformats.org/presentationml/2006/ole">
            <p:oleObj spid="_x0000_s8241" name="Clip" r:id="rId6" imgW="1999793" imgH="1831543" progId="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90600" y="21336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0600" y="4267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5181600"/>
            <a:ext cx="404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6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B104-10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718661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762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Thứ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 </a:t>
            </a: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sáu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, </a:t>
            </a: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ngày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8 </a:t>
            </a:r>
            <a:r>
              <a:rPr lang="en-US" sz="3600" b="1" dirty="0" err="1">
                <a:latin typeface="HP001" pitchFamily="34" charset="0"/>
                <a:ea typeface="HP001" pitchFamily="34" charset="0"/>
              </a:rPr>
              <a:t>tháng</a:t>
            </a:r>
            <a:r>
              <a:rPr lang="en-US" sz="36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4 </a:t>
            </a:r>
            <a:r>
              <a:rPr lang="en-US" sz="3600" b="1" dirty="0" err="1">
                <a:latin typeface="HP001" pitchFamily="34" charset="0"/>
                <a:ea typeface="HP001" pitchFamily="34" charset="0"/>
              </a:rPr>
              <a:t>năm</a:t>
            </a:r>
            <a:r>
              <a:rPr lang="en-US" sz="36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2019</a:t>
            </a:r>
            <a:endParaRPr lang="en-US" sz="3600" b="1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6600" y="968375"/>
            <a:ext cx="2590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latin typeface="HP001" pitchFamily="34" charset="0"/>
                <a:ea typeface="HP001" pitchFamily="34" charset="0"/>
              </a:rPr>
              <a:t>Toán</a:t>
            </a:r>
            <a:endParaRPr lang="en-US" sz="4000" b="1" u="sng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84" y="1922244"/>
            <a:ext cx="883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  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2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009775" cy="457200"/>
          </a:xfrm>
        </p:spPr>
        <p:txBody>
          <a:bodyPr/>
          <a:lstStyle/>
          <a:p>
            <a:pPr>
              <a:defRPr/>
            </a:pPr>
            <a:fld id="{63583E16-1D9A-44EF-B0FC-8BA5F0B8181B}" type="slidenum">
              <a:rPr lang="en-US"/>
              <a:pPr>
                <a:defRPr/>
              </a:pPr>
              <a:t>5</a:t>
            </a:fld>
            <a:endParaRPr lang="en-US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76238" y="3462939"/>
            <a:ext cx="8234362" cy="2993492"/>
            <a:chOff x="252" y="2182"/>
            <a:chExt cx="5508" cy="188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52" y="2184"/>
              <a:ext cx="153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80 + 10 =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05" y="2910"/>
              <a:ext cx="1632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90 - 80 =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57" y="3651"/>
              <a:ext cx="14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90 - 10 =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194" y="2184"/>
              <a:ext cx="16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30 + 40 =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2287" y="2943"/>
              <a:ext cx="1538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70 - 30 =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233" y="3657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70 - 40 =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4176" y="2182"/>
              <a:ext cx="15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80</a:t>
              </a: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+ 5 =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4225" y="2961"/>
              <a:ext cx="1535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85 - 5 =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272" y="3663"/>
              <a:ext cx="14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85 - 80</a:t>
              </a: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 </a:t>
              </a:r>
              <a:r>
                <a:rPr lang="en-US" sz="36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pitchFamily="34" charset="0"/>
                </a:rPr>
                <a:t>=</a:t>
              </a:r>
            </a:p>
          </p:txBody>
        </p:sp>
      </p:grp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9350" y="3450965"/>
            <a:ext cx="7175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90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330450" y="4622778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312261" y="5779354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34000" y="347976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70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334000" y="472074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40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257800" y="5795812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30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8001000" y="3461622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85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081963" y="4720746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73061" y="3471829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1416558" y="3476172"/>
            <a:ext cx="71755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05845" y="3476172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10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383713" y="3463245"/>
            <a:ext cx="717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</a:rPr>
              <a:t>80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8351838" y="5820551"/>
            <a:ext cx="76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88472" y="2057400"/>
            <a:ext cx="563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endParaRPr lang="en-US" altLang="en-US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" y="5915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sáu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4 </a:t>
            </a:r>
            <a:r>
              <a:rPr lang="en-US" sz="3600" b="1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2019</a:t>
            </a:r>
            <a:endParaRPr lang="en-US" sz="36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22638" y="74495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3600" b="1" u="sng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7602" y="120215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100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6837" y="118257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2902" y="3276600"/>
            <a:ext cx="2724970" cy="3352800"/>
          </a:xfrm>
          <a:prstGeom prst="rect">
            <a:avLst/>
          </a:prstGeom>
          <a:noFill/>
          <a:ln w="53975" cmpd="tri">
            <a:gradFill>
              <a:gsLst>
                <a:gs pos="45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78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" y="-93246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41955" y="5820551"/>
            <a:ext cx="1193121" cy="10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90356" y="5795812"/>
            <a:ext cx="1223482" cy="10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7445" y="0"/>
            <a:ext cx="1223482" cy="11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8468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-31243" y="-1180501"/>
            <a:ext cx="9182169" cy="794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808038" y="1679260"/>
            <a:ext cx="1981200" cy="1465263"/>
            <a:chOff x="240" y="864"/>
            <a:chExt cx="1248" cy="923"/>
          </a:xfrm>
        </p:grpSpPr>
        <p:sp>
          <p:nvSpPr>
            <p:cNvPr id="6175" name="Text Box 4"/>
            <p:cNvSpPr txBox="1">
              <a:spLocks noChangeArrowheads="1"/>
            </p:cNvSpPr>
            <p:nvPr/>
          </p:nvSpPr>
          <p:spPr bwMode="auto">
            <a:xfrm>
              <a:off x="432" y="864"/>
              <a:ext cx="105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6176" name="Text Box 11"/>
            <p:cNvSpPr txBox="1">
              <a:spLocks noChangeArrowheads="1"/>
            </p:cNvSpPr>
            <p:nvPr/>
          </p:nvSpPr>
          <p:spPr bwMode="auto">
            <a:xfrm>
              <a:off x="288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Arial" pitchFamily="34" charset="0"/>
                </a:rPr>
                <a:t>+</a:t>
              </a:r>
            </a:p>
          </p:txBody>
        </p:sp>
        <p:sp>
          <p:nvSpPr>
            <p:cNvPr id="6177" name="Line 13"/>
            <p:cNvSpPr>
              <a:spLocks noChangeShapeType="1"/>
            </p:cNvSpPr>
            <p:nvPr/>
          </p:nvSpPr>
          <p:spPr bwMode="auto">
            <a:xfrm>
              <a:off x="240" y="1776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833438" y="316516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Arial" pitchFamily="34" charset="0"/>
              </a:rPr>
              <a:t>48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838200" y="4724400"/>
            <a:ext cx="1981200" cy="1465263"/>
            <a:chOff x="240" y="864"/>
            <a:chExt cx="1248" cy="923"/>
          </a:xfrm>
        </p:grpSpPr>
        <p:sp>
          <p:nvSpPr>
            <p:cNvPr id="6172" name="Text Box 20"/>
            <p:cNvSpPr txBox="1">
              <a:spLocks noChangeArrowheads="1"/>
            </p:cNvSpPr>
            <p:nvPr/>
          </p:nvSpPr>
          <p:spPr bwMode="auto">
            <a:xfrm>
              <a:off x="432" y="864"/>
              <a:ext cx="105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65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22</a:t>
              </a:r>
            </a:p>
          </p:txBody>
        </p:sp>
        <p:sp>
          <p:nvSpPr>
            <p:cNvPr id="6173" name="Text Box 21"/>
            <p:cNvSpPr txBox="1">
              <a:spLocks noChangeArrowheads="1"/>
            </p:cNvSpPr>
            <p:nvPr/>
          </p:nvSpPr>
          <p:spPr bwMode="auto">
            <a:xfrm>
              <a:off x="288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Arial" pitchFamily="34" charset="0"/>
                </a:rPr>
                <a:t>+</a:t>
              </a:r>
            </a:p>
          </p:txBody>
        </p:sp>
        <p:sp>
          <p:nvSpPr>
            <p:cNvPr id="6174" name="Line 22"/>
            <p:cNvSpPr>
              <a:spLocks noChangeShapeType="1"/>
            </p:cNvSpPr>
            <p:nvPr/>
          </p:nvSpPr>
          <p:spPr bwMode="auto">
            <a:xfrm>
              <a:off x="240" y="1776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3703638" y="316516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838200" y="6123705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Arial" pitchFamily="34" charset="0"/>
              </a:rPr>
              <a:t>87</a:t>
            </a: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3703638" y="1679260"/>
            <a:ext cx="1981200" cy="1465263"/>
            <a:chOff x="240" y="864"/>
            <a:chExt cx="1248" cy="923"/>
          </a:xfrm>
        </p:grpSpPr>
        <p:sp>
          <p:nvSpPr>
            <p:cNvPr id="6169" name="Text Box 26"/>
            <p:cNvSpPr txBox="1">
              <a:spLocks noChangeArrowheads="1"/>
            </p:cNvSpPr>
            <p:nvPr/>
          </p:nvSpPr>
          <p:spPr bwMode="auto">
            <a:xfrm>
              <a:off x="432" y="864"/>
              <a:ext cx="105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36</a:t>
              </a:r>
            </a:p>
          </p:txBody>
        </p:sp>
        <p:sp>
          <p:nvSpPr>
            <p:cNvPr id="6170" name="Text Box 27"/>
            <p:cNvSpPr txBox="1">
              <a:spLocks noChangeArrowheads="1"/>
            </p:cNvSpPr>
            <p:nvPr/>
          </p:nvSpPr>
          <p:spPr bwMode="auto">
            <a:xfrm>
              <a:off x="288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6171" name="Line 28"/>
            <p:cNvSpPr>
              <a:spLocks noChangeShapeType="1"/>
            </p:cNvSpPr>
            <p:nvPr/>
          </p:nvSpPr>
          <p:spPr bwMode="auto">
            <a:xfrm>
              <a:off x="240" y="1776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29"/>
          <p:cNvGrpSpPr>
            <a:grpSpLocks/>
          </p:cNvGrpSpPr>
          <p:nvPr/>
        </p:nvGrpSpPr>
        <p:grpSpPr bwMode="auto">
          <a:xfrm>
            <a:off x="3810000" y="4724400"/>
            <a:ext cx="1981200" cy="1465263"/>
            <a:chOff x="240" y="864"/>
            <a:chExt cx="1248" cy="923"/>
          </a:xfrm>
        </p:grpSpPr>
        <p:sp>
          <p:nvSpPr>
            <p:cNvPr id="6166" name="Text Box 30"/>
            <p:cNvSpPr txBox="1">
              <a:spLocks noChangeArrowheads="1"/>
            </p:cNvSpPr>
            <p:nvPr/>
          </p:nvSpPr>
          <p:spPr bwMode="auto">
            <a:xfrm>
              <a:off x="432" y="864"/>
              <a:ext cx="105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87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65</a:t>
              </a:r>
            </a:p>
          </p:txBody>
        </p:sp>
        <p:sp>
          <p:nvSpPr>
            <p:cNvPr id="6167" name="Text Box 31"/>
            <p:cNvSpPr txBox="1">
              <a:spLocks noChangeArrowheads="1"/>
            </p:cNvSpPr>
            <p:nvPr/>
          </p:nvSpPr>
          <p:spPr bwMode="auto">
            <a:xfrm>
              <a:off x="288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6168" name="Line 32"/>
            <p:cNvSpPr>
              <a:spLocks noChangeShapeType="1"/>
            </p:cNvSpPr>
            <p:nvPr/>
          </p:nvSpPr>
          <p:spPr bwMode="auto">
            <a:xfrm>
              <a:off x="240" y="1776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3810000" y="6132563"/>
            <a:ext cx="1219200" cy="77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Arial" pitchFamily="34" charset="0"/>
              </a:rPr>
              <a:t>22</a:t>
            </a:r>
          </a:p>
        </p:txBody>
      </p:sp>
      <p:grpSp>
        <p:nvGrpSpPr>
          <p:cNvPr id="23" name="Group 34"/>
          <p:cNvGrpSpPr>
            <a:grpSpLocks/>
          </p:cNvGrpSpPr>
          <p:nvPr/>
        </p:nvGrpSpPr>
        <p:grpSpPr bwMode="auto">
          <a:xfrm>
            <a:off x="6710083" y="1720820"/>
            <a:ext cx="1981200" cy="1465263"/>
            <a:chOff x="240" y="864"/>
            <a:chExt cx="1248" cy="923"/>
          </a:xfrm>
        </p:grpSpPr>
        <p:sp>
          <p:nvSpPr>
            <p:cNvPr id="6163" name="Text Box 35"/>
            <p:cNvSpPr txBox="1">
              <a:spLocks noChangeArrowheads="1"/>
            </p:cNvSpPr>
            <p:nvPr/>
          </p:nvSpPr>
          <p:spPr bwMode="auto">
            <a:xfrm>
              <a:off x="432" y="864"/>
              <a:ext cx="105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48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12</a:t>
              </a:r>
            </a:p>
          </p:txBody>
        </p:sp>
        <p:sp>
          <p:nvSpPr>
            <p:cNvPr id="6164" name="Text Box 36"/>
            <p:cNvSpPr txBox="1">
              <a:spLocks noChangeArrowheads="1"/>
            </p:cNvSpPr>
            <p:nvPr/>
          </p:nvSpPr>
          <p:spPr bwMode="auto">
            <a:xfrm>
              <a:off x="288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latin typeface="Arial" pitchFamily="34" charset="0"/>
                </a:rPr>
                <a:t>-</a:t>
              </a:r>
            </a:p>
          </p:txBody>
        </p:sp>
        <p:sp>
          <p:nvSpPr>
            <p:cNvPr id="6165" name="Line 37"/>
            <p:cNvSpPr>
              <a:spLocks noChangeShapeType="1"/>
            </p:cNvSpPr>
            <p:nvPr/>
          </p:nvSpPr>
          <p:spPr bwMode="auto">
            <a:xfrm>
              <a:off x="240" y="1776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Text Box 38"/>
          <p:cNvSpPr txBox="1">
            <a:spLocks noChangeArrowheads="1"/>
          </p:cNvSpPr>
          <p:nvPr/>
        </p:nvSpPr>
        <p:spPr bwMode="auto">
          <a:xfrm>
            <a:off x="6730863" y="316862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0066"/>
                </a:solidFill>
                <a:latin typeface="Arial" pitchFamily="34" charset="0"/>
              </a:rPr>
              <a:t>36</a:t>
            </a:r>
          </a:p>
        </p:txBody>
      </p:sp>
      <p:grpSp>
        <p:nvGrpSpPr>
          <p:cNvPr id="28" name="Group 39"/>
          <p:cNvGrpSpPr>
            <a:grpSpLocks/>
          </p:cNvGrpSpPr>
          <p:nvPr/>
        </p:nvGrpSpPr>
        <p:grpSpPr bwMode="auto">
          <a:xfrm>
            <a:off x="6553200" y="4689760"/>
            <a:ext cx="1981200" cy="1465263"/>
            <a:chOff x="240" y="864"/>
            <a:chExt cx="1248" cy="923"/>
          </a:xfrm>
        </p:grpSpPr>
        <p:sp>
          <p:nvSpPr>
            <p:cNvPr id="6160" name="Text Box 40"/>
            <p:cNvSpPr txBox="1">
              <a:spLocks noChangeArrowheads="1"/>
            </p:cNvSpPr>
            <p:nvPr/>
          </p:nvSpPr>
          <p:spPr bwMode="auto">
            <a:xfrm>
              <a:off x="432" y="864"/>
              <a:ext cx="1056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87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600" dirty="0">
                  <a:solidFill>
                    <a:srgbClr val="000000"/>
                  </a:solidFill>
                  <a:latin typeface="Arial" pitchFamily="34" charset="0"/>
                </a:rPr>
                <a:t>22</a:t>
              </a:r>
            </a:p>
          </p:txBody>
        </p:sp>
        <p:sp>
          <p:nvSpPr>
            <p:cNvPr id="6161" name="Text Box 41"/>
            <p:cNvSpPr txBox="1">
              <a:spLocks noChangeArrowheads="1"/>
            </p:cNvSpPr>
            <p:nvPr/>
          </p:nvSpPr>
          <p:spPr bwMode="auto">
            <a:xfrm>
              <a:off x="288" y="1200"/>
              <a:ext cx="28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000000"/>
                  </a:solidFill>
                  <a:latin typeface="Arial" pitchFamily="34" charset="0"/>
                </a:rPr>
                <a:t>-</a:t>
              </a:r>
            </a:p>
          </p:txBody>
        </p:sp>
        <p:sp>
          <p:nvSpPr>
            <p:cNvPr id="6162" name="Line 42"/>
            <p:cNvSpPr>
              <a:spLocks noChangeShapeType="1"/>
            </p:cNvSpPr>
            <p:nvPr/>
          </p:nvSpPr>
          <p:spPr bwMode="auto">
            <a:xfrm>
              <a:off x="240" y="1776"/>
              <a:ext cx="768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6477000" y="6089065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dirty="0">
                <a:latin typeface="Arial" pitchFamily="34" charset="0"/>
              </a:rPr>
              <a:t>  </a:t>
            </a:r>
            <a:r>
              <a:rPr lang="en-US" altLang="en-US" sz="3600" dirty="0">
                <a:solidFill>
                  <a:srgbClr val="FF0066"/>
                </a:solidFill>
                <a:latin typeface="Arial" pitchFamily="34" charset="0"/>
              </a:rPr>
              <a:t>65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357981" y="306332"/>
            <a:ext cx="4922838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42" y="-93246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41955" y="5820551"/>
            <a:ext cx="1193121" cy="10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41862" y="5792841"/>
            <a:ext cx="1223482" cy="104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7445" y="0"/>
            <a:ext cx="1223482" cy="118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09600" y="9906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+ 12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40750" y="386136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 + 22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3654150" y="1004455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48 - 36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3723425" y="3898015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87 - 65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6473550" y="893615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48 - 12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6215785" y="3801893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87 - 22</a:t>
            </a:r>
          </a:p>
        </p:txBody>
      </p:sp>
    </p:spTree>
    <p:extLst>
      <p:ext uri="{BB962C8B-B14F-4D97-AF65-F5344CB8AC3E}">
        <p14:creationId xmlns:p14="http://schemas.microsoft.com/office/powerpoint/2010/main" xmlns="" val="115472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22" grpId="0"/>
      <p:bldP spid="27" grpId="0"/>
      <p:bldP spid="32" grpId="0"/>
      <p:bldP spid="33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-7620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8763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Hà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35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que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tính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,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Lan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43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que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tính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.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Hỏi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hai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bạn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có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tất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cả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bao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nhiêu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que</a:t>
            </a:r>
            <a:r>
              <a:rPr lang="en-US" sz="44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tính</a:t>
            </a:r>
            <a:r>
              <a:rPr lang="en-US" sz="44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?</a:t>
            </a: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407096" y="2459277"/>
            <a:ext cx="5231704" cy="4176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3218409" y="3141245"/>
            <a:ext cx="5849391" cy="9084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 flipV="1">
            <a:off x="6248400" y="2459277"/>
            <a:ext cx="2667000" cy="4176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2286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   </a:t>
            </a:r>
            <a:r>
              <a:rPr lang="en-US" sz="3200" b="1" dirty="0" err="1" smtClean="0">
                <a:latin typeface="HP001" pitchFamily="34" charset="0"/>
                <a:ea typeface="HP001" pitchFamily="34" charset="0"/>
              </a:rPr>
              <a:t>Thứ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 </a:t>
            </a:r>
            <a:r>
              <a:rPr lang="en-US" sz="3200" b="1" dirty="0" err="1" smtClean="0">
                <a:latin typeface="HP001" pitchFamily="34" charset="0"/>
                <a:ea typeface="HP001" pitchFamily="34" charset="0"/>
              </a:rPr>
              <a:t>sáu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, </a:t>
            </a:r>
            <a:r>
              <a:rPr lang="en-US" sz="3200" b="1" dirty="0" err="1" smtClean="0">
                <a:latin typeface="HP001" pitchFamily="34" charset="0"/>
                <a:ea typeface="HP001" pitchFamily="34" charset="0"/>
              </a:rPr>
              <a:t>ngày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>
                <a:latin typeface="HP001" pitchFamily="34" charset="0"/>
                <a:ea typeface="HP001" pitchFamily="34" charset="0"/>
              </a:rPr>
              <a:t>3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latin typeface="HP001" pitchFamily="34" charset="0"/>
                <a:ea typeface="HP001" pitchFamily="34" charset="0"/>
              </a:rPr>
              <a:t>tháng</a:t>
            </a:r>
            <a:r>
              <a:rPr lang="en-US" sz="32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3 </a:t>
            </a:r>
            <a:r>
              <a:rPr lang="en-US" sz="3200" b="1" dirty="0" err="1">
                <a:latin typeface="HP001" pitchFamily="34" charset="0"/>
                <a:ea typeface="HP001" pitchFamily="34" charset="0"/>
              </a:rPr>
              <a:t>năm</a:t>
            </a:r>
            <a:r>
              <a:rPr lang="en-US" sz="32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2019</a:t>
            </a:r>
            <a:endParaRPr lang="en-US" sz="3200" b="1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429000" y="7620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latin typeface="HP001" pitchFamily="34" charset="0"/>
                <a:ea typeface="HP001" pitchFamily="34" charset="0"/>
              </a:rPr>
              <a:t>Toán</a:t>
            </a:r>
            <a:endParaRPr lang="en-US" sz="4000" b="1" u="sng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1244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vi 100   </a:t>
            </a:r>
            <a:endParaRPr lang="en-US" sz="32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" y="12440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162300" y="3962400"/>
            <a:ext cx="2438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400" b="1" u="sng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Tóm</a:t>
            </a:r>
            <a:r>
              <a:rPr lang="en-US" altLang="en-US" sz="4400" b="1" u="sng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tắt</a:t>
            </a:r>
            <a:r>
              <a:rPr lang="en-US" altLang="en-US" sz="4400" b="1" u="sng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5867400" y="5135562"/>
            <a:ext cx="266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?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Que</a:t>
            </a:r>
            <a:r>
              <a:rPr lang="en-US" altLang="en-US" sz="32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tính</a:t>
            </a:r>
            <a:endParaRPr lang="en-US" altLang="en-US" sz="3200" b="1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2" name="AutoShape 8"/>
          <p:cNvSpPr>
            <a:spLocks/>
          </p:cNvSpPr>
          <p:nvPr/>
        </p:nvSpPr>
        <p:spPr bwMode="auto">
          <a:xfrm>
            <a:off x="5631493" y="4958537"/>
            <a:ext cx="381000" cy="1092200"/>
          </a:xfrm>
          <a:prstGeom prst="rightBrace">
            <a:avLst>
              <a:gd name="adj1" fmla="val 24990"/>
              <a:gd name="adj2" fmla="val 50000"/>
            </a:avLst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7030A0"/>
              </a:solidFill>
            </a:endParaRP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457200" y="4621212"/>
            <a:ext cx="52578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Hà</a:t>
            </a:r>
            <a:r>
              <a:rPr lang="en-US" altLang="en-US" sz="4400" b="1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altLang="en-US" sz="4400" b="1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: 35 </a:t>
            </a:r>
            <a:r>
              <a:rPr lang="en-US" altLang="en-US" sz="4400" b="1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que</a:t>
            </a:r>
            <a:r>
              <a:rPr lang="en-US" altLang="en-US" sz="4400" b="1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tính</a:t>
            </a:r>
            <a:r>
              <a:rPr lang="en-US" altLang="en-US" sz="4400" b="1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494730" y="5487650"/>
            <a:ext cx="54431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Lan</a:t>
            </a:r>
            <a:r>
              <a:rPr lang="en-US" altLang="en-US" sz="4400" b="1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altLang="en-US" sz="4400" b="1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43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que</a:t>
            </a:r>
            <a:r>
              <a:rPr lang="en-US" altLang="en-US" sz="44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tính</a:t>
            </a:r>
            <a:r>
              <a:rPr lang="en-US" altLang="en-US" sz="44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endParaRPr lang="en-US" altLang="en-US" sz="4400" b="1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 flipV="1">
            <a:off x="457200" y="3124200"/>
            <a:ext cx="1066800" cy="17045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494730" y="3810000"/>
            <a:ext cx="266757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5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3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10200"/>
            <a:ext cx="1516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3091055"/>
              </p:ext>
            </p:extLst>
          </p:nvPr>
        </p:nvGraphicFramePr>
        <p:xfrm>
          <a:off x="7221537" y="5102225"/>
          <a:ext cx="1998663" cy="1831975"/>
        </p:xfrm>
        <a:graphic>
          <a:graphicData uri="http://schemas.openxmlformats.org/presentationml/2006/ole">
            <p:oleObj spid="_x0000_s4274" name="Clip" r:id="rId6" imgW="1999793" imgH="18315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0097680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1" grpId="0" animBg="1"/>
      <p:bldP spid="14362" grpId="0" animBg="1"/>
      <p:bldP spid="60" grpId="0"/>
      <p:bldP spid="61" grpId="0"/>
      <p:bldP spid="62" grpId="0" animBg="1"/>
      <p:bldP spid="63" grpId="0"/>
      <p:bldP spid="64" grpId="0"/>
      <p:bldP spid="69" grpId="0" animBg="1"/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3175099"/>
            <a:ext cx="8458200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44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    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Bài</a:t>
            </a:r>
            <a:r>
              <a:rPr lang="en-US" sz="4000" b="1" u="sng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giải</a:t>
            </a:r>
            <a:endParaRPr lang="en-US" sz="4000" b="1" u="sng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algn="ctr" eaLnBrk="0" hangingPunct="0"/>
            <a:r>
              <a:rPr lang="en-US" sz="4000" b="1" dirty="0" err="1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Số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que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hai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bạn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tất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cả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là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</a:t>
            </a:r>
          </a:p>
          <a:p>
            <a:pPr algn="ctr" eaLnBrk="0" hangingPunct="0"/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35 + 43 =  78 (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que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tính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)</a:t>
            </a:r>
            <a:endParaRPr lang="en-US" sz="4000" b="1" dirty="0">
              <a:solidFill>
                <a:srgbClr val="0000FF"/>
              </a:solidFill>
              <a:latin typeface="HP001" pitchFamily="34" charset="0"/>
              <a:ea typeface="HP001" pitchFamily="34" charset="0"/>
            </a:endParaRPr>
          </a:p>
          <a:p>
            <a:pPr algn="ctr" eaLnBrk="0" hangingPunct="0"/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 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     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Đáp</a:t>
            </a:r>
            <a:r>
              <a:rPr lang="en-US" sz="4000" b="1" u="sng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số</a:t>
            </a:r>
            <a:r>
              <a:rPr lang="en-US" sz="4000" b="1" u="sng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: 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78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que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</a:rPr>
              <a:t>tính</a:t>
            </a:r>
            <a:endParaRPr lang="en-US" sz="4000" b="1" dirty="0">
              <a:solidFill>
                <a:srgbClr val="FF0000"/>
              </a:solidFill>
              <a:latin typeface="HP001" pitchFamily="34" charset="0"/>
              <a:ea typeface="HP001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2286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   </a:t>
            </a: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Thứ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 </a:t>
            </a: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sáu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, </a:t>
            </a: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ngày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>
                <a:latin typeface="HP001" pitchFamily="34" charset="0"/>
                <a:ea typeface="HP001" pitchFamily="34" charset="0"/>
              </a:rPr>
              <a:t>8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" pitchFamily="34" charset="0"/>
                <a:ea typeface="HP001" pitchFamily="34" charset="0"/>
              </a:rPr>
              <a:t>tháng</a:t>
            </a:r>
            <a:r>
              <a:rPr lang="en-US" sz="36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4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600" b="1" dirty="0" err="1" smtClean="0">
                <a:latin typeface="HP001" pitchFamily="34" charset="0"/>
                <a:ea typeface="HP001" pitchFamily="34" charset="0"/>
              </a:rPr>
              <a:t>năm</a:t>
            </a:r>
            <a:r>
              <a:rPr lang="en-US" sz="3600" b="1" dirty="0" smtClean="0">
                <a:latin typeface="HP001" pitchFamily="34" charset="0"/>
                <a:ea typeface="HP001" pitchFamily="34" charset="0"/>
              </a:rPr>
              <a:t> 2019</a:t>
            </a:r>
            <a:endParaRPr lang="en-US" sz="3600" b="1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29000" y="1044714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latin typeface="HP001" pitchFamily="34" charset="0"/>
                <a:ea typeface="HP001" pitchFamily="34" charset="0"/>
              </a:rPr>
              <a:t>Toán</a:t>
            </a:r>
            <a:endParaRPr lang="en-US" sz="4000" b="1" u="sng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298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vi 100   </a:t>
            </a:r>
            <a:endParaRPr lang="en-US" sz="32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9298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10200"/>
            <a:ext cx="1516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3091055"/>
              </p:ext>
            </p:extLst>
          </p:nvPr>
        </p:nvGraphicFramePr>
        <p:xfrm>
          <a:off x="7221538" y="5102225"/>
          <a:ext cx="1998662" cy="1831975"/>
        </p:xfrm>
        <a:graphic>
          <a:graphicData uri="http://schemas.openxmlformats.org/presentationml/2006/ole">
            <p:oleObj spid="_x0000_s5295" name="Clip" r:id="rId6" imgW="1999793" imgH="18315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192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4" t="5556" r="2499" b="3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828800"/>
            <a:ext cx="876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Hà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Lan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hái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68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,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riêng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Hà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hái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34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.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Hỏi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Lan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hái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bao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nhiêu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bông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hoa</a:t>
            </a:r>
            <a:r>
              <a:rPr lang="en-US" sz="4000" b="1" dirty="0" smtClean="0">
                <a:solidFill>
                  <a:srgbClr val="0000FF"/>
                </a:solidFill>
                <a:latin typeface="HP001" pitchFamily="34" charset="0"/>
                <a:ea typeface="HP001" pitchFamily="34" charset="0"/>
                <a:cs typeface="Arial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HP001" pitchFamily="34" charset="0"/>
              <a:ea typeface="HP001" pitchFamily="34" charset="0"/>
              <a:cs typeface="Arial" charset="0"/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609600" y="2438400"/>
            <a:ext cx="7086600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 flipV="1">
            <a:off x="6667500" y="3018881"/>
            <a:ext cx="2057400" cy="5205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0" y="228600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   </a:t>
            </a:r>
            <a:r>
              <a:rPr lang="en-US" sz="3200" b="1" dirty="0" err="1" smtClean="0">
                <a:latin typeface="HP001" pitchFamily="34" charset="0"/>
                <a:ea typeface="HP001" pitchFamily="34" charset="0"/>
              </a:rPr>
              <a:t>Thứ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 </a:t>
            </a:r>
            <a:r>
              <a:rPr lang="en-US" sz="3200" b="1" dirty="0" err="1" smtClean="0">
                <a:latin typeface="HP001" pitchFamily="34" charset="0"/>
                <a:ea typeface="HP001" pitchFamily="34" charset="0"/>
              </a:rPr>
              <a:t>sáu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, </a:t>
            </a:r>
            <a:r>
              <a:rPr lang="en-US" sz="3200" b="1" dirty="0" err="1" smtClean="0">
                <a:latin typeface="HP001" pitchFamily="34" charset="0"/>
                <a:ea typeface="HP001" pitchFamily="34" charset="0"/>
              </a:rPr>
              <a:t>ngày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>
                <a:latin typeface="HP001" pitchFamily="34" charset="0"/>
                <a:ea typeface="HP001" pitchFamily="34" charset="0"/>
              </a:rPr>
              <a:t>8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latin typeface="HP001" pitchFamily="34" charset="0"/>
                <a:ea typeface="HP001" pitchFamily="34" charset="0"/>
              </a:rPr>
              <a:t>tháng</a:t>
            </a:r>
            <a:r>
              <a:rPr lang="en-US" sz="32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4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err="1">
                <a:latin typeface="HP001" pitchFamily="34" charset="0"/>
                <a:ea typeface="HP001" pitchFamily="34" charset="0"/>
              </a:rPr>
              <a:t>năm</a:t>
            </a:r>
            <a:r>
              <a:rPr lang="en-US" sz="3200" b="1" dirty="0">
                <a:latin typeface="HP001" pitchFamily="34" charset="0"/>
                <a:ea typeface="HP001" pitchFamily="34" charset="0"/>
              </a:rPr>
              <a:t> </a:t>
            </a:r>
            <a:r>
              <a:rPr lang="en-US" sz="3200" b="1" dirty="0" smtClean="0">
                <a:latin typeface="HP001" pitchFamily="34" charset="0"/>
                <a:ea typeface="HP001" pitchFamily="34" charset="0"/>
              </a:rPr>
              <a:t>2019</a:t>
            </a:r>
            <a:endParaRPr lang="en-US" sz="3200" b="1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3429000" y="762000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latin typeface="HP001" pitchFamily="34" charset="0"/>
                <a:ea typeface="HP001" pitchFamily="34" charset="0"/>
              </a:rPr>
              <a:t>Toán</a:t>
            </a:r>
            <a:endParaRPr lang="en-US" sz="4000" b="1" u="sng" dirty="0">
              <a:latin typeface="HP001" pitchFamily="34" charset="0"/>
              <a:ea typeface="HP001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0" y="1244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vi 100   </a:t>
            </a:r>
            <a:endParaRPr lang="en-US" sz="3200" b="1" dirty="0">
              <a:solidFill>
                <a:srgbClr val="FF000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9600" y="12440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5"/>
          <p:cNvSpPr txBox="1">
            <a:spLocks noChangeArrowheads="1"/>
          </p:cNvSpPr>
          <p:nvPr/>
        </p:nvSpPr>
        <p:spPr bwMode="auto">
          <a:xfrm>
            <a:off x="3162300" y="3787914"/>
            <a:ext cx="243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000" b="1" u="sng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Tóm</a:t>
            </a:r>
            <a:r>
              <a:rPr lang="en-US" altLang="en-US" sz="4000" b="1" u="sng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000" b="1" u="sng" dirty="0" err="1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tắt</a:t>
            </a:r>
            <a:r>
              <a:rPr lang="en-US" altLang="en-US" sz="4000" b="1" u="sng" dirty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1524000" y="4419600"/>
            <a:ext cx="594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Tất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cả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: 68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bông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hoa</a:t>
            </a:r>
            <a:endParaRPr lang="en-US" altLang="en-US" sz="4000" b="1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4" name="Text Box 5"/>
          <p:cNvSpPr txBox="1">
            <a:spLocks noChangeArrowheads="1"/>
          </p:cNvSpPr>
          <p:nvPr/>
        </p:nvSpPr>
        <p:spPr bwMode="auto">
          <a:xfrm>
            <a:off x="2133600" y="5181600"/>
            <a:ext cx="601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Hà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có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    : 34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bông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hoa</a:t>
            </a:r>
            <a:r>
              <a:rPr lang="en-US" alt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  <a:endParaRPr lang="en-US" altLang="en-US" sz="4000" b="1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69" name="Line 26"/>
          <p:cNvSpPr>
            <a:spLocks noChangeShapeType="1"/>
          </p:cNvSpPr>
          <p:nvPr/>
        </p:nvSpPr>
        <p:spPr bwMode="auto">
          <a:xfrm>
            <a:off x="609600" y="2991066"/>
            <a:ext cx="5429250" cy="0"/>
          </a:xfrm>
          <a:prstGeom prst="line">
            <a:avLst/>
          </a:prstGeom>
          <a:noFill/>
          <a:ln w="28575">
            <a:solidFill>
              <a:srgbClr val="9933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Line 25"/>
          <p:cNvSpPr>
            <a:spLocks noChangeShapeType="1"/>
          </p:cNvSpPr>
          <p:nvPr/>
        </p:nvSpPr>
        <p:spPr bwMode="auto">
          <a:xfrm>
            <a:off x="609600" y="3657600"/>
            <a:ext cx="5029200" cy="0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52600" y="5889486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Lan</a:t>
            </a:r>
            <a:r>
              <a:rPr 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   :… </a:t>
            </a:r>
            <a:r>
              <a:rPr 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bông</a:t>
            </a:r>
            <a:r>
              <a:rPr 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7030A0"/>
                </a:solidFill>
                <a:latin typeface="HP001" panose="020B0603050302020204" pitchFamily="34" charset="0"/>
                <a:ea typeface="HP001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rgbClr val="7030A0"/>
              </a:solidFill>
              <a:latin typeface="HP001" panose="020B0603050302020204" pitchFamily="34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76200"/>
            <a:ext cx="1295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trang t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5410200"/>
            <a:ext cx="151606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43091055"/>
              </p:ext>
            </p:extLst>
          </p:nvPr>
        </p:nvGraphicFramePr>
        <p:xfrm>
          <a:off x="7221538" y="5102225"/>
          <a:ext cx="1998662" cy="1831975"/>
        </p:xfrm>
        <a:graphic>
          <a:graphicData uri="http://schemas.openxmlformats.org/presentationml/2006/ole">
            <p:oleObj spid="_x0000_s6321" name="Clip" r:id="rId6" imgW="1999793" imgH="183154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662765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 animBg="1"/>
      <p:bldP spid="14361" grpId="0" animBg="1"/>
      <p:bldP spid="60" grpId="0"/>
      <p:bldP spid="63" grpId="0"/>
      <p:bldP spid="64" grpId="0"/>
      <p:bldP spid="69" grpId="0" animBg="1"/>
      <p:bldP spid="70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</TotalTime>
  <Words>574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www.lamtungpc.com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59</cp:revision>
  <dcterms:created xsi:type="dcterms:W3CDTF">2015-03-31T11:57:07Z</dcterms:created>
  <dcterms:modified xsi:type="dcterms:W3CDTF">2019-04-25T08:25:11Z</dcterms:modified>
</cp:coreProperties>
</file>