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wdp" ContentType="image/vnd.ms-photo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28"/>
  </p:handoutMasterIdLst>
  <p:sldIdLst>
    <p:sldId id="257" r:id="rId3"/>
    <p:sldId id="292" r:id="rId4"/>
    <p:sldId id="278" r:id="rId5"/>
    <p:sldId id="263" r:id="rId6"/>
    <p:sldId id="279" r:id="rId8"/>
    <p:sldId id="280" r:id="rId9"/>
    <p:sldId id="265" r:id="rId10"/>
    <p:sldId id="271" r:id="rId11"/>
    <p:sldId id="282" r:id="rId12"/>
    <p:sldId id="301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268" r:id="rId22"/>
    <p:sldId id="286" r:id="rId23"/>
    <p:sldId id="288" r:id="rId24"/>
    <p:sldId id="302" r:id="rId25"/>
    <p:sldId id="303" r:id="rId26"/>
    <p:sldId id="30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F1FF25F-1930-4BDB-B0D1-8F1DBCB8746D}">
          <p14:sldIdLst>
            <p14:sldId id="280"/>
            <p14:sldId id="265"/>
            <p14:sldId id="271"/>
            <p14:sldId id="282"/>
            <p14:sldId id="301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268"/>
            <p14:sldId id="286"/>
            <p14:sldId id="288"/>
            <p14:sldId id="257"/>
            <p14:sldId id="292"/>
            <p14:sldId id="263"/>
            <p14:sldId id="279"/>
            <p14:sldId id="302"/>
            <p14:sldId id="303"/>
            <p14:sldId id="304"/>
            <p14:sldId id="2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816" y="60"/>
      </p:cViewPr>
      <p:guideLst>
        <p:guide orient="horz" pos="216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7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D3E5D-8A7F-447F-8A57-798578A79D2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923BA-906D-43FD-8A3C-60D06806738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81CD2-4882-40FB-94EA-2C92B9BC1BF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FFE44-572A-44AA-920F-5CB66A5BB2C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E44-572A-44AA-920F-5CB66A5BB2C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E44-572A-44AA-920F-5CB66A5BB2C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0E69-548F-41E5-88B3-9665BF2A73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8F91-0DC0-4164-B39B-6B80F87FAF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0E69-548F-41E5-88B3-9665BF2A73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8F91-0DC0-4164-B39B-6B80F87FAF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0E69-548F-41E5-88B3-9665BF2A73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8F91-0DC0-4164-B39B-6B80F87FAF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0E69-548F-41E5-88B3-9665BF2A73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8F91-0DC0-4164-B39B-6B80F87FAF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0E69-548F-41E5-88B3-9665BF2A73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8F91-0DC0-4164-B39B-6B80F87FAF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0E69-548F-41E5-88B3-9665BF2A73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8F91-0DC0-4164-B39B-6B80F87FAF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0E69-548F-41E5-88B3-9665BF2A730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8F91-0DC0-4164-B39B-6B80F87FAF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0E69-548F-41E5-88B3-9665BF2A730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8F91-0DC0-4164-B39B-6B80F87FAF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0E69-548F-41E5-88B3-9665BF2A730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8F91-0DC0-4164-B39B-6B80F87FAF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0E69-548F-41E5-88B3-9665BF2A73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8F91-0DC0-4164-B39B-6B80F87FAF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0E69-548F-41E5-88B3-9665BF2A73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8F91-0DC0-4164-B39B-6B80F87FAF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20E69-548F-41E5-88B3-9665BF2A73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48F91-0DC0-4164-B39B-6B80F87FAFD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4.png"/><Relationship Id="rId7" Type="http://schemas.openxmlformats.org/officeDocument/2006/relationships/image" Target="../media/image13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4.png"/><Relationship Id="rId7" Type="http://schemas.openxmlformats.org/officeDocument/2006/relationships/image" Target="../media/image13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hdphoto1.wdp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image" Target="../media/image1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4.wav"/><Relationship Id="rId1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wmf"/><Relationship Id="rId1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1560" y="1772816"/>
            <a:ext cx="8136904" cy="156845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8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quý thầy đến</a:t>
            </a:r>
            <a:endParaRPr lang="en-US" sz="4800" b="1" kern="1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vi-VN" sz="48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dự giờ lớp 5</a:t>
            </a:r>
            <a:r>
              <a:rPr lang="en-US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</a:t>
            </a:r>
            <a:endParaRPr lang="en-US" sz="48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4797152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432048" y="2204864"/>
            <a:ext cx="8316416" cy="16312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0000" b="1" i="0" u="none" strike="noStrike" kern="1200" cap="none" spc="0" normalizeH="0" baseline="0" noProof="0" dirty="0">
                <a:ln w="9525">
                  <a:solidFill>
                    <a:schemeClr val="tx1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</a:t>
            </a:r>
            <a:endParaRPr kumimoji="0" lang="en-US" sz="10000" b="1" i="0" u="none" strike="noStrike" kern="1200" cap="none" spc="0" normalizeH="0" baseline="0" noProof="0" dirty="0">
              <a:ln w="9525">
                <a:solidFill>
                  <a:schemeClr val="tx1"/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Box 27"/>
          <p:cNvSpPr txBox="1"/>
          <p:nvPr/>
        </p:nvSpPr>
        <p:spPr>
          <a:xfrm>
            <a:off x="-28575" y="203200"/>
            <a:ext cx="9109075" cy="1865313"/>
          </a:xfrm>
          <a:prstGeom prst="rect">
            <a:avLst/>
          </a:prstGeom>
          <a:solidFill>
            <a:srgbClr val="FFFF99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alt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à</a:t>
            </a:r>
            <a:r>
              <a:rPr lang="en-US" alt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 1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lịch sử phát triển của lo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người đã có những phát minh vĩ đại. Bảng dưới đây cho biết tên v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công bố một số phát minh. Hãy đọc bảng v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biết từng phát minh đó được công bố v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thế kỉ 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?</a:t>
            </a: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10" descr="kinh vien von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5888"/>
            <a:ext cx="3159125" cy="171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11" descr="dau may xe lu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863" y="115888"/>
            <a:ext cx="3006725" cy="1677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4" descr="xe d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" y="2276475"/>
            <a:ext cx="3124200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5" descr="o t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038" y="2276475"/>
            <a:ext cx="30480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6" descr="may ba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988" y="2276475"/>
            <a:ext cx="25146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7" descr="may tinh dien tu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00" y="4446588"/>
            <a:ext cx="3436938" cy="1935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8" descr="ve tinh nhan tao 195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0888" y="4318000"/>
            <a:ext cx="3886200" cy="205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Box 4"/>
          <p:cNvSpPr txBox="1"/>
          <p:nvPr/>
        </p:nvSpPr>
        <p:spPr>
          <a:xfrm>
            <a:off x="11113" y="1827213"/>
            <a:ext cx="30480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viễn vọng năm 1671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4"/>
          <p:cNvSpPr txBox="1"/>
          <p:nvPr/>
        </p:nvSpPr>
        <p:spPr>
          <a:xfrm>
            <a:off x="2840038" y="1701800"/>
            <a:ext cx="3048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chì năm 1794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4"/>
          <p:cNvSpPr txBox="1"/>
          <p:nvPr/>
        </p:nvSpPr>
        <p:spPr>
          <a:xfrm>
            <a:off x="6164263" y="1827213"/>
            <a:ext cx="30480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máy xe lửa năm 1804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 Box 4"/>
          <p:cNvSpPr txBox="1"/>
          <p:nvPr/>
        </p:nvSpPr>
        <p:spPr>
          <a:xfrm>
            <a:off x="34925" y="3933825"/>
            <a:ext cx="3048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 năm 1869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 Box 4"/>
          <p:cNvSpPr txBox="1"/>
          <p:nvPr/>
        </p:nvSpPr>
        <p:spPr>
          <a:xfrm>
            <a:off x="3276600" y="3922713"/>
            <a:ext cx="304800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tô năm 1886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 Box 4"/>
          <p:cNvSpPr txBox="1"/>
          <p:nvPr/>
        </p:nvSpPr>
        <p:spPr>
          <a:xfrm>
            <a:off x="6275388" y="3860800"/>
            <a:ext cx="3048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bay năm 1903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 Box 4"/>
          <p:cNvSpPr txBox="1"/>
          <p:nvPr/>
        </p:nvSpPr>
        <p:spPr>
          <a:xfrm>
            <a:off x="719138" y="6397625"/>
            <a:ext cx="3276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 điện tử năm 1946</a:t>
            </a:r>
            <a:endParaRPr lang="en-US" altLang="en-US" sz="2000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 Box 4"/>
          <p:cNvSpPr txBox="1"/>
          <p:nvPr/>
        </p:nvSpPr>
        <p:spPr>
          <a:xfrm>
            <a:off x="4862513" y="6364288"/>
            <a:ext cx="3505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 tinh nhân tạo năm 1957</a:t>
            </a:r>
            <a:endParaRPr lang="en-US" altLang="en-US" sz="2000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6600" y="115888"/>
            <a:ext cx="2573338" cy="15859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>
                                            <p:txEl>
                                              <p:charRg st="0" end="20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charRg st="0" end="20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20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build="p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endParaRPr lang="en-US" altLang="en-US" dirty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endParaRPr lang="en-US" altLang="en-US" dirty="0"/>
          </a:p>
        </p:txBody>
      </p:sp>
      <p:pic>
        <p:nvPicPr>
          <p:cNvPr id="30724" name="Picture 10" descr="kinh vien von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4450" y="0"/>
            <a:ext cx="6403975" cy="563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143000" y="5638800"/>
            <a:ext cx="6457950" cy="990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1" hangingPunct="1"/>
            <a:r>
              <a:rPr sz="32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VIỄN VỌNG NĂM 1671</a:t>
            </a:r>
            <a:endParaRPr sz="3200" b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435600" y="228600"/>
            <a:ext cx="2382838" cy="1676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1" hangingPunct="1"/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kỉ XVII</a:t>
            </a:r>
            <a:endParaRPr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33563" y="476250"/>
            <a:ext cx="5251450" cy="4198938"/>
          </a:xfr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030288" y="5029200"/>
            <a:ext cx="6858000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 CHÌ NĂM 1794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486400" y="260350"/>
            <a:ext cx="2901950" cy="193357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1" hangingPunct="1"/>
            <a:r>
              <a:rPr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XVIII</a:t>
            </a:r>
            <a:endParaRPr sz="4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endParaRPr lang="en-US" altLang="en-US" dirty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endParaRPr lang="en-US" altLang="en-US" dirty="0"/>
          </a:p>
        </p:txBody>
      </p:sp>
      <p:pic>
        <p:nvPicPr>
          <p:cNvPr id="34820" name="Picture 15" descr="o to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8288" y="7938"/>
            <a:ext cx="6462712" cy="6148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1428750" y="6122988"/>
            <a:ext cx="657225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TÔ NĂM 1886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62600" y="0"/>
            <a:ext cx="2438400" cy="1676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1" hangingPunct="1"/>
            <a:r>
              <a:rPr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kỉ XIX</a:t>
            </a:r>
            <a:endParaRPr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endParaRPr lang="en-US" altLang="en-US" dirty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endParaRPr lang="en-US" altLang="en-US" dirty="0"/>
          </a:p>
        </p:txBody>
      </p:sp>
      <p:pic>
        <p:nvPicPr>
          <p:cNvPr id="35844" name="Picture 16" descr="may bay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1263" y="0"/>
            <a:ext cx="6727825" cy="617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1225550" y="5791200"/>
            <a:ext cx="6946900" cy="1066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 BAY NĂM 1903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57300" y="2209800"/>
            <a:ext cx="3441700" cy="2667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1" hangingPunct="1"/>
            <a:r>
              <a:rPr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XX</a:t>
            </a:r>
            <a:endParaRPr sz="5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endParaRPr lang="en-US" altLang="en-US" dirty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endParaRPr lang="en-US" altLang="en-US" dirty="0"/>
          </a:p>
        </p:txBody>
      </p:sp>
      <p:pic>
        <p:nvPicPr>
          <p:cNvPr id="36868" name="Picture 17" descr="may tinh dien tu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388" y="0"/>
            <a:ext cx="6743700" cy="6008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539750" y="5805488"/>
            <a:ext cx="8010525" cy="10287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1" hangingPunct="1"/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 ĐIỆN TỬ NĂM 1946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600700" y="228600"/>
            <a:ext cx="2211388" cy="1600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1" hangingPunct="1"/>
            <a:r>
              <a:rPr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XX</a:t>
            </a:r>
            <a:endParaRPr sz="4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endParaRPr lang="en-US" altLang="en-US" dirty="0"/>
          </a:p>
        </p:txBody>
      </p:sp>
      <p:pic>
        <p:nvPicPr>
          <p:cNvPr id="37891" name="Content Placeholder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03238" y="260350"/>
            <a:ext cx="8137525" cy="5607050"/>
          </a:xfrm>
        </p:spPr>
      </p:pic>
      <p:sp>
        <p:nvSpPr>
          <p:cNvPr id="4" name="Rectangle 3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1" hangingPunct="1"/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 TINH NHÂN TẠO NĂM 1957</a:t>
            </a:r>
            <a:endParaRPr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62050" y="620713"/>
            <a:ext cx="2546350" cy="1600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1" hangingPunct="1"/>
            <a:r>
              <a:rPr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XX</a:t>
            </a:r>
            <a:endParaRPr sz="4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10" descr="kinh vien von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738" y="0"/>
            <a:ext cx="2649537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1" descr="dau may xe lu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388" y="120650"/>
            <a:ext cx="2514600" cy="1511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4" descr="xe d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" y="2276475"/>
            <a:ext cx="3124200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5" descr="o t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038" y="2276475"/>
            <a:ext cx="30480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6" descr="may ba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613" y="2276475"/>
            <a:ext cx="25146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7" descr="may tinh dien tu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00" y="4446588"/>
            <a:ext cx="3581400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8" descr="ve tinh nhan tao 195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3588" y="4416425"/>
            <a:ext cx="3886200" cy="205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4"/>
          <p:cNvSpPr txBox="1"/>
          <p:nvPr/>
        </p:nvSpPr>
        <p:spPr>
          <a:xfrm>
            <a:off x="11113" y="1693863"/>
            <a:ext cx="30480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</a:rPr>
              <a:t>Kính viễn vọng năm 1671</a:t>
            </a:r>
            <a:endParaRPr lang="en-US" altLang="en-US" b="1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Box 4"/>
          <p:cNvSpPr txBox="1"/>
          <p:nvPr/>
        </p:nvSpPr>
        <p:spPr>
          <a:xfrm>
            <a:off x="2843213" y="1622425"/>
            <a:ext cx="3048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</a:rPr>
              <a:t>Bút chì năm 1794</a:t>
            </a:r>
            <a:endParaRPr lang="en-US" altLang="en-US" b="1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4"/>
          <p:cNvSpPr txBox="1"/>
          <p:nvPr/>
        </p:nvSpPr>
        <p:spPr>
          <a:xfrm>
            <a:off x="6156325" y="1700213"/>
            <a:ext cx="30480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</a:rPr>
              <a:t>Đầu máy xe lửa năm 1804</a:t>
            </a:r>
            <a:endParaRPr lang="en-US" altLang="en-US" b="1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Box 4"/>
          <p:cNvSpPr txBox="1"/>
          <p:nvPr/>
        </p:nvSpPr>
        <p:spPr>
          <a:xfrm>
            <a:off x="34925" y="3933825"/>
            <a:ext cx="3048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</a:rPr>
              <a:t>Xe đạp năm 1869</a:t>
            </a:r>
            <a:endParaRPr lang="en-US" altLang="en-US" b="1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Box 4"/>
          <p:cNvSpPr txBox="1"/>
          <p:nvPr/>
        </p:nvSpPr>
        <p:spPr>
          <a:xfrm>
            <a:off x="3276600" y="3922713"/>
            <a:ext cx="304800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</a:rPr>
              <a:t>Ô tô năm 1886</a:t>
            </a:r>
            <a:endParaRPr lang="en-US" altLang="en-US" b="1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 Box 4"/>
          <p:cNvSpPr txBox="1"/>
          <p:nvPr/>
        </p:nvSpPr>
        <p:spPr>
          <a:xfrm>
            <a:off x="6275388" y="3860800"/>
            <a:ext cx="3048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</a:rPr>
              <a:t>Máy bay năm 1903</a:t>
            </a:r>
            <a:endParaRPr lang="en-US" altLang="en-US" b="1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 Box 4"/>
          <p:cNvSpPr txBox="1"/>
          <p:nvPr/>
        </p:nvSpPr>
        <p:spPr>
          <a:xfrm>
            <a:off x="719138" y="6515100"/>
            <a:ext cx="3276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</a:rPr>
              <a:t>Máy tính điện tử năm 1946</a:t>
            </a:r>
            <a:endParaRPr lang="en-US" altLang="en-US" b="1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 Box 4"/>
          <p:cNvSpPr txBox="1"/>
          <p:nvPr/>
        </p:nvSpPr>
        <p:spPr>
          <a:xfrm>
            <a:off x="4883150" y="6515100"/>
            <a:ext cx="35052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</a:rPr>
              <a:t>Vệ tinh nhân tạo năm 1957</a:t>
            </a:r>
            <a:endParaRPr lang="en-US" altLang="en-US" b="1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6563" y="130175"/>
            <a:ext cx="2971800" cy="149225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1" name="Oval 20"/>
          <p:cNvSpPr/>
          <p:nvPr/>
        </p:nvSpPr>
        <p:spPr>
          <a:xfrm>
            <a:off x="1793875" y="2276475"/>
            <a:ext cx="1289050" cy="6318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1" hangingPunct="1"/>
            <a:r>
              <a:rPr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XIX</a:t>
            </a:r>
            <a:endParaRPr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668838" y="109538"/>
            <a:ext cx="1273175" cy="8001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1" hangingPunct="1"/>
            <a:r>
              <a:rPr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XVIII</a:t>
            </a:r>
            <a:endParaRPr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477125" y="76200"/>
            <a:ext cx="1312863" cy="6873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1" hangingPunct="1"/>
            <a:r>
              <a:rPr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XIX</a:t>
            </a:r>
            <a:endParaRPr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553200" y="2713038"/>
            <a:ext cx="1255713" cy="73501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1" hangingPunct="1"/>
            <a:r>
              <a:rPr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XX</a:t>
            </a:r>
            <a:endParaRPr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373188" y="25400"/>
            <a:ext cx="1470025" cy="6873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1" hangingPunct="1"/>
            <a:r>
              <a:rPr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XVII</a:t>
            </a:r>
            <a:endParaRPr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049838" y="2279650"/>
            <a:ext cx="1296988" cy="64611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1" hangingPunct="1"/>
            <a:r>
              <a:rPr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XIX</a:t>
            </a:r>
            <a:endParaRPr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816225" y="4446588"/>
            <a:ext cx="1295400" cy="69056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1" hangingPunct="1"/>
            <a:r>
              <a:rPr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XX</a:t>
            </a:r>
            <a:endParaRPr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678363" y="4487863"/>
            <a:ext cx="1270000" cy="649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algn="ctr" eaLnBrk="1" hangingPunct="1"/>
            <a:r>
              <a:rPr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XX</a:t>
            </a:r>
            <a:endParaRPr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251520" y="260648"/>
            <a:ext cx="116294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558497" y="235546"/>
            <a:ext cx="680805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Viết số thập phân thích hợp vào chỗ chấm: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2255" y="889556"/>
            <a:ext cx="517624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 smtClean="0">
                <a:solidFill>
                  <a:srgbClr val="FF0000"/>
                </a:solidFill>
              </a:rPr>
              <a:t>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51521" y="1519039"/>
            <a:ext cx="4680520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/>
              <p:cNvSpPr txBox="1"/>
              <p:nvPr/>
            </p:nvSpPr>
            <p:spPr>
              <a:xfrm>
                <a:off x="5148064" y="1567381"/>
                <a:ext cx="3816424" cy="481394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3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giờ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=       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phút</a:t>
                </a:r>
                <a:endParaRPr lang="en-US" sz="3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1,5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giờ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=     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phút</a:t>
                </a:r>
                <a:endParaRPr lang="en-US" sz="3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giờ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=       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phút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6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phút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=      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giây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box>
                      <m:box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phút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=      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giây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1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giờ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=        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giây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1554046"/>
                <a:ext cx="3816424" cy="4813947"/>
              </a:xfrm>
              <a:prstGeom prst="rect">
                <a:avLst/>
              </a:prstGeom>
              <a:blipFill rotWithShape="0">
                <a:blip r:embed="rId1"/>
                <a:stretch>
                  <a:fillRect l="-3645" b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cxnSp>
        <p:nvCxnSpPr>
          <p:cNvPr id="59" name="Straight Connector 58"/>
          <p:cNvCxnSpPr/>
          <p:nvPr/>
        </p:nvCxnSpPr>
        <p:spPr>
          <a:xfrm>
            <a:off x="5004048" y="995252"/>
            <a:ext cx="0" cy="53860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148064" y="889556"/>
            <a:ext cx="50405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275856" y="2643497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979712" y="172301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987824" y="3426543"/>
            <a:ext cx="58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742352" y="4286346"/>
            <a:ext cx="726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686100" y="5105104"/>
            <a:ext cx="726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915816" y="5856691"/>
            <a:ext cx="79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44208" y="175365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04248" y="247373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88224" y="3440594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4208" y="5626576"/>
            <a:ext cx="982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60232" y="490649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14894" y="41677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5" grpId="0"/>
      <p:bldP spid="66" grpId="0"/>
      <p:bldP spid="67" grpId="0"/>
      <p:bldP spid="2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1912" y="-1587"/>
            <a:ext cx="9210675" cy="6824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6513" y="252413"/>
            <a:ext cx="91440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GB" alt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</a:t>
            </a:r>
            <a:r>
              <a:rPr lang="en-GB" alt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GB" alt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cũ:</a:t>
            </a:r>
            <a:endParaRPr lang="en-GB" altLang="en-US" sz="3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825" y="852488"/>
            <a:ext cx="8713788" cy="1077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công thức tính thể tích của hình hộp chữ nhật v</a:t>
            </a:r>
            <a:r>
              <a:rPr lang="en-GB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GB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thể tích hình lập phương?</a:t>
            </a:r>
            <a:endParaRPr lang="en-GB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0825" y="2043113"/>
            <a:ext cx="85693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hộp chữ nhật: </a:t>
            </a:r>
            <a:endParaRPr lang="en-GB" alt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None/>
            </a:pPr>
            <a:r>
              <a:rPr lang="en-GB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V = a x b x c (cùng một đơn vị đo)</a:t>
            </a:r>
            <a:endParaRPr lang="en-GB" alt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: Thể </a:t>
            </a:r>
            <a:r>
              <a:rPr lang="vi-VN" altLang="en-US" sz="3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altLang="en-US" sz="30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c: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d</a:t>
            </a:r>
            <a:r>
              <a:rPr lang="vi-VN" altLang="en-US" sz="3200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i, chiều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 v</a:t>
            </a:r>
            <a:r>
              <a:rPr lang="vi-VN" altLang="en-US" sz="3200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chiều cao</a:t>
            </a:r>
            <a:endParaRPr lang="en-GB" alt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phương: V = a x a x a</a:t>
            </a:r>
            <a:endParaRPr lang="en-GB" alt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None/>
            </a:pPr>
            <a:r>
              <a:rPr lang="en-GB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V : Thể tích</a:t>
            </a:r>
            <a:endParaRPr lang="en-GB" alt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None/>
            </a:pPr>
            <a:r>
              <a:rPr lang="en-GB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cạnh hình lập phương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endParaRPr lang="en-GB" alt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endParaRPr lang="en-GB" altLang="en-US" sz="3200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20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charRg st="20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charRg st="20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64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charRg st="64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charRg st="64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90" end="1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charRg st="90" end="14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charRg st="90" end="14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147" end="1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charRg st="147" end="17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charRg st="147" end="17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178" end="20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charRg st="178" end="20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charRg st="178" end="20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201" end="2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charRg st="201" end="23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charRg st="201" end="23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583657" y="2426494"/>
            <a:ext cx="4099322" cy="1028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</a:t>
            </a:r>
            <a:r>
              <a:rPr lang="en-US" sz="36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=  . . .  </a:t>
            </a:r>
            <a:r>
              <a:rPr lang="en-US" sz="36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91991" y="3626644"/>
            <a:ext cx="4099322" cy="8346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 </a:t>
            </a:r>
            <a:r>
              <a:rPr lang="en-US" sz="36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 . . .  </a:t>
            </a:r>
            <a:r>
              <a:rPr lang="en-US" sz="36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907704" y="1052736"/>
            <a:ext cx="6742113" cy="5238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thập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thích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chỗ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55"/>
          <p:cNvSpPr txBox="1">
            <a:spLocks noChangeArrowheads="1"/>
          </p:cNvSpPr>
          <p:nvPr/>
        </p:nvSpPr>
        <p:spPr bwMode="auto">
          <a:xfrm>
            <a:off x="484239" y="1010668"/>
            <a:ext cx="1141659" cy="6155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9pPr>
          </a:lstStyle>
          <a:p>
            <a:pPr algn="ctr" eaLnBrk="1" hangingPunct="1"/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746" b="94492" l="424" r="98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48187"/>
            <a:ext cx="2522935" cy="2309813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16016" y="2520246"/>
            <a:ext cx="1266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892229" y="3645024"/>
            <a:ext cx="12319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1560" y="1988840"/>
            <a:ext cx="504056" cy="48246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522934" y="2471300"/>
            <a:ext cx="4317107" cy="1028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36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6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. . .  </a:t>
            </a:r>
            <a:r>
              <a:rPr lang="en-US" sz="36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55776" y="3626644"/>
            <a:ext cx="4284266" cy="8346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 </a:t>
            </a:r>
            <a:r>
              <a:rPr lang="en-US" sz="36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6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</a:t>
            </a:r>
            <a:r>
              <a:rPr lang="en-US" sz="36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 </a:t>
            </a:r>
            <a:r>
              <a:rPr lang="en-US" sz="36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36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907704" y="1052736"/>
            <a:ext cx="6742113" cy="5238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thập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thích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chỗ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55"/>
          <p:cNvSpPr txBox="1">
            <a:spLocks noChangeArrowheads="1"/>
          </p:cNvSpPr>
          <p:nvPr/>
        </p:nvSpPr>
        <p:spPr bwMode="auto">
          <a:xfrm>
            <a:off x="484239" y="1010668"/>
            <a:ext cx="1141659" cy="6155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9pPr>
          </a:lstStyle>
          <a:p>
            <a:pPr algn="ctr" eaLnBrk="1" hangingPunct="1"/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16016" y="2577098"/>
            <a:ext cx="1266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733478" y="3605798"/>
            <a:ext cx="12319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2,25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560" y="1988840"/>
            <a:ext cx="504056" cy="48246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2" name="Rectangle 61441"/>
          <p:cNvSpPr/>
          <p:nvPr/>
        </p:nvSpPr>
        <p:spPr>
          <a:xfrm>
            <a:off x="1447800" y="1295400"/>
            <a:ext cx="6400800" cy="914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p>
            <a:pPr algn="ctr"/>
            <a:r>
              <a:rPr lang="en-US" sz="3600"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TRÒ CHƠI CHỌN SỐ MAY MẮN</a:t>
            </a:r>
            <a:endParaRPr lang="en-US" sz="3600">
              <a:gradFill rotWithShape="0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  <a:tileRect/>
              </a:gra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43" name="Rounded Rectangle 61442"/>
          <p:cNvSpPr/>
          <p:nvPr/>
        </p:nvSpPr>
        <p:spPr>
          <a:xfrm>
            <a:off x="457200" y="2590800"/>
            <a:ext cx="8153400" cy="30480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sz="2800" b="0" i="0" u="none" strike="noStrike" kern="1200" cap="none" spc="0" normalizeH="0" baseline="0" noProof="1" dirty="0" err="1">
                <a:solidFill>
                  <a:srgbClr val="99009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   Có</a:t>
            </a:r>
            <a:r>
              <a:rPr kumimoji="0" sz="2800" b="0" i="0" u="none" strike="noStrike" kern="1200" cap="none" spc="0" normalizeH="0" baseline="0" noProof="1" dirty="0">
                <a:solidFill>
                  <a:srgbClr val="99009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 5 ô số,</a:t>
            </a:r>
            <a:r>
              <a:rPr kumimoji="0" sz="2800" b="0" i="0" u="none" strike="noStrike" kern="1200" cap="none" spc="0" normalizeH="0" baseline="0" noProof="1" dirty="0" err="1">
                <a:solidFill>
                  <a:srgbClr val="99009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 trong đó có một ô màu đỏ, 4 ô màu</a:t>
            </a:r>
            <a:endParaRPr kumimoji="0" sz="2800" b="0" i="0" u="none" strike="noStrike" kern="1200" cap="none" spc="0" normalizeH="0" baseline="0" noProof="1">
              <a:solidFill>
                <a:srgbClr val="990099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sz="2800" b="0" i="0" u="none" strike="noStrike" kern="1200" cap="none" spc="0" normalizeH="0" baseline="0" noProof="1" dirty="0" err="1">
                <a:solidFill>
                  <a:srgbClr val="99009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 xanh</a:t>
            </a:r>
            <a:r>
              <a:rPr kumimoji="0" sz="2800" b="0" i="0" u="none" strike="noStrike" kern="1200" cap="none" spc="0" normalizeH="0" baseline="0" noProof="1" dirty="0">
                <a:solidFill>
                  <a:srgbClr val="99009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; chọn</a:t>
            </a:r>
            <a:r>
              <a:rPr kumimoji="0" sz="2800" b="0" i="0" u="none" strike="noStrike" kern="1200" cap="none" spc="0" normalizeH="0" baseline="0" noProof="1" dirty="0" err="1">
                <a:solidFill>
                  <a:srgbClr val="99009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 ô màu xanh trả lời</a:t>
            </a:r>
            <a:r>
              <a:rPr kumimoji="0" sz="2800" b="0" i="0" u="none" strike="noStrike" kern="1200" cap="none" spc="0" normalizeH="0" baseline="0" noProof="1" dirty="0">
                <a:solidFill>
                  <a:srgbClr val="99009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 đúng được</a:t>
            </a:r>
            <a:r>
              <a:rPr kumimoji="0" sz="2800" b="0" i="0" u="none" strike="noStrike" kern="1200" cap="none" spc="0" normalizeH="0" baseline="0" noProof="1">
                <a:solidFill>
                  <a:srgbClr val="99009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 </a:t>
            </a:r>
            <a:endParaRPr kumimoji="0" sz="2800" b="0" i="0" u="none" strike="noStrike" kern="1200" cap="none" spc="0" normalizeH="0" baseline="0" noProof="1">
              <a:solidFill>
                <a:srgbClr val="990099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sz="2800" b="0" i="0" u="none" strike="noStrike" kern="1200" cap="none" spc="0" normalizeH="0" baseline="0" noProof="1" dirty="0">
                <a:solidFill>
                  <a:srgbClr val="99009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thưởng một tràng vỗ tay; chọn</a:t>
            </a:r>
            <a:r>
              <a:rPr kumimoji="0" sz="2800" b="0" i="0" u="none" strike="noStrike" kern="1200" cap="none" spc="0" normalizeH="0" baseline="0" noProof="1" dirty="0" err="1">
                <a:solidFill>
                  <a:srgbClr val="99009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 ô màu</a:t>
            </a:r>
            <a:r>
              <a:rPr kumimoji="0" sz="2800" b="0" i="0" u="none" strike="noStrike" kern="1200" cap="none" spc="0" normalizeH="0" baseline="0" noProof="1" dirty="0">
                <a:solidFill>
                  <a:srgbClr val="99009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 đỏ </a:t>
            </a:r>
            <a:r>
              <a:rPr kumimoji="0" lang="en-US" sz="2800" b="0" i="0" u="none" strike="noStrike" kern="1200" cap="none" spc="0" normalizeH="0" baseline="0" noProof="1" dirty="0">
                <a:solidFill>
                  <a:srgbClr val="99009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là ô may</a:t>
            </a:r>
            <a:endParaRPr kumimoji="0" lang="en-US" sz="2800" b="0" i="0" u="none" strike="noStrike" kern="1200" cap="none" spc="0" normalizeH="0" baseline="0" noProof="1" dirty="0">
              <a:solidFill>
                <a:srgbClr val="990099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sz="2800" b="0" i="0" u="none" strike="noStrike" kern="1200" cap="none" spc="0" normalizeH="0" baseline="0" noProof="1" dirty="0">
                <a:solidFill>
                  <a:srgbClr val="99009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 mắn </a:t>
            </a:r>
            <a:r>
              <a:rPr kumimoji="0" sz="2800" b="0" i="0" u="none" strike="noStrike" kern="1200" cap="none" spc="0" normalizeH="0" baseline="0" noProof="1" dirty="0">
                <a:solidFill>
                  <a:srgbClr val="99009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được thưởng </a:t>
            </a:r>
            <a:r>
              <a:rPr kumimoji="0" lang="en-US" sz="2800" b="0" i="0" u="none" strike="noStrike" kern="1200" cap="none" spc="0" normalizeH="0" baseline="0" noProof="1" dirty="0">
                <a:solidFill>
                  <a:srgbClr val="99009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tràng vỗ tay</a:t>
            </a:r>
            <a:r>
              <a:rPr kumimoji="0" sz="2800" b="0" i="0" u="none" strike="noStrike" kern="1200" cap="none" spc="0" normalizeH="0" baseline="0" noProof="1" dirty="0">
                <a:solidFill>
                  <a:srgbClr val="99009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.</a:t>
            </a:r>
            <a:endParaRPr kumimoji="0" sz="2800" b="0" i="0" u="none" strike="noStrike" kern="1200" cap="none" spc="0" normalizeH="0" baseline="0" noProof="1">
              <a:solidFill>
                <a:srgbClr val="990099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</p:txBody>
      </p:sp>
      <p:pic>
        <p:nvPicPr>
          <p:cNvPr id="61444" name="Picture 61443" descr="phcanh 9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61533" flipH="1">
            <a:off x="0" y="0"/>
            <a:ext cx="933450" cy="790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5" name="Picture 61444" descr="phcanh 9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261533">
            <a:off x="8210550" y="228600"/>
            <a:ext cx="933450" cy="790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Rectangle 62465"/>
          <p:cNvSpPr/>
          <p:nvPr/>
        </p:nvSpPr>
        <p:spPr>
          <a:xfrm>
            <a:off x="1752600" y="1295400"/>
            <a:ext cx="6553200" cy="2514600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rgbClr val="00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2467" name="Rectangle 62466"/>
          <p:cNvSpPr/>
          <p:nvPr/>
        </p:nvSpPr>
        <p:spPr>
          <a:xfrm>
            <a:off x="1828800" y="1371600"/>
            <a:ext cx="1219200" cy="1828800"/>
          </a:xfrm>
          <a:prstGeom prst="rect">
            <a:avLst/>
          </a:prstGeom>
          <a:solidFill>
            <a:srgbClr val="00FFCC"/>
          </a:solidFill>
          <a:ln w="5715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2468" name="Rectangle 62467"/>
          <p:cNvSpPr/>
          <p:nvPr/>
        </p:nvSpPr>
        <p:spPr>
          <a:xfrm>
            <a:off x="3124200" y="1371600"/>
            <a:ext cx="1219200" cy="1828800"/>
          </a:xfrm>
          <a:prstGeom prst="rect">
            <a:avLst/>
          </a:prstGeom>
          <a:solidFill>
            <a:srgbClr val="00FFCC"/>
          </a:solidFill>
          <a:ln w="5715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2469" name="Rectangle 62468"/>
          <p:cNvSpPr/>
          <p:nvPr/>
        </p:nvSpPr>
        <p:spPr>
          <a:xfrm>
            <a:off x="4419600" y="1371600"/>
            <a:ext cx="1219200" cy="1828800"/>
          </a:xfrm>
          <a:prstGeom prst="rect">
            <a:avLst/>
          </a:prstGeom>
          <a:solidFill>
            <a:srgbClr val="00FFCC"/>
          </a:solidFill>
          <a:ln w="5715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2470" name="Rectangle 62469"/>
          <p:cNvSpPr/>
          <p:nvPr/>
        </p:nvSpPr>
        <p:spPr>
          <a:xfrm>
            <a:off x="5715000" y="1371600"/>
            <a:ext cx="1219200" cy="1828800"/>
          </a:xfrm>
          <a:prstGeom prst="rect">
            <a:avLst/>
          </a:prstGeom>
          <a:solidFill>
            <a:srgbClr val="00FFCC"/>
          </a:solidFill>
          <a:ln w="5715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2471" name="Rectangle 62470"/>
          <p:cNvSpPr/>
          <p:nvPr/>
        </p:nvSpPr>
        <p:spPr>
          <a:xfrm>
            <a:off x="7010400" y="1371600"/>
            <a:ext cx="1219200" cy="1828800"/>
          </a:xfrm>
          <a:prstGeom prst="rect">
            <a:avLst/>
          </a:prstGeom>
          <a:solidFill>
            <a:srgbClr val="00FFCC"/>
          </a:solidFill>
          <a:ln w="5715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2472" name="Action Button: Help 62471"/>
          <p:cNvSpPr/>
          <p:nvPr/>
        </p:nvSpPr>
        <p:spPr>
          <a:xfrm>
            <a:off x="1828800" y="3276600"/>
            <a:ext cx="1270000" cy="457200"/>
          </a:xfrm>
          <a:prstGeom prst="actionButtonHelp">
            <a:avLst/>
          </a:prstGeom>
          <a:solidFill>
            <a:srgbClr val="FF00FF"/>
          </a:solidFill>
          <a:ln w="38100" cap="rnd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 fontAlgn="base"/>
            <a:endParaRPr sz="2000" strike="noStrike" noProof="1" dirty="0">
              <a:solidFill>
                <a:srgbClr val="0033CC"/>
              </a:solidFill>
              <a:effectLst>
                <a:outerShdw blurRad="38100" dist="38100" dir="270000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473" name="Action Button: Help 62472"/>
          <p:cNvSpPr/>
          <p:nvPr/>
        </p:nvSpPr>
        <p:spPr>
          <a:xfrm>
            <a:off x="3200400" y="3238500"/>
            <a:ext cx="1143000" cy="457200"/>
          </a:xfrm>
          <a:prstGeom prst="actionButtonHelp">
            <a:avLst/>
          </a:prstGeom>
          <a:solidFill>
            <a:srgbClr val="FF00FF"/>
          </a:solidFill>
          <a:ln w="38100" cap="rnd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 fontAlgn="base"/>
            <a:endParaRPr sz="2000" strike="noStrike" noProof="1" dirty="0">
              <a:solidFill>
                <a:srgbClr val="0033CC"/>
              </a:solidFill>
              <a:effectLst>
                <a:outerShdw blurRad="38100" dist="38100" dir="270000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474" name="Action Button: Help 62473"/>
          <p:cNvSpPr/>
          <p:nvPr/>
        </p:nvSpPr>
        <p:spPr>
          <a:xfrm>
            <a:off x="4419600" y="3251200"/>
            <a:ext cx="1219200" cy="457200"/>
          </a:xfrm>
          <a:prstGeom prst="actionButtonHelp">
            <a:avLst/>
          </a:prstGeom>
          <a:solidFill>
            <a:srgbClr val="FF00FF"/>
          </a:solidFill>
          <a:ln w="38100" cap="rnd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 fontAlgn="base"/>
            <a:endParaRPr sz="2000" strike="noStrike" noProof="1" dirty="0">
              <a:solidFill>
                <a:srgbClr val="0033CC"/>
              </a:solidFill>
              <a:effectLst>
                <a:outerShdw blurRad="38100" dist="38100" dir="270000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475" name="Action Button: Help 62474"/>
          <p:cNvSpPr/>
          <p:nvPr/>
        </p:nvSpPr>
        <p:spPr>
          <a:xfrm>
            <a:off x="5715000" y="3263900"/>
            <a:ext cx="1219200" cy="457200"/>
          </a:xfrm>
          <a:prstGeom prst="actionButtonHelp">
            <a:avLst/>
          </a:prstGeom>
          <a:solidFill>
            <a:srgbClr val="FF00FF"/>
          </a:solidFill>
          <a:ln w="38100" cap="rnd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 fontAlgn="base"/>
            <a:endParaRPr sz="2000" strike="noStrike" noProof="1" dirty="0">
              <a:solidFill>
                <a:srgbClr val="0033CC"/>
              </a:solidFill>
              <a:effectLst>
                <a:outerShdw blurRad="38100" dist="38100" dir="270000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476" name="Action Button: Help 62475"/>
          <p:cNvSpPr/>
          <p:nvPr/>
        </p:nvSpPr>
        <p:spPr>
          <a:xfrm>
            <a:off x="7010400" y="3263900"/>
            <a:ext cx="1219200" cy="457200"/>
          </a:xfrm>
          <a:prstGeom prst="actionButtonHelp">
            <a:avLst/>
          </a:prstGeom>
          <a:solidFill>
            <a:srgbClr val="FF00FF"/>
          </a:solidFill>
          <a:ln w="38100" cap="rnd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 fontAlgn="base"/>
            <a:endParaRPr sz="2000" strike="noStrike" noProof="1" dirty="0">
              <a:solidFill>
                <a:srgbClr val="0033CC"/>
              </a:solidFill>
              <a:effectLst>
                <a:outerShdw blurRad="38100" dist="38100" dir="270000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477" name="Text Box 62476"/>
          <p:cNvSpPr txBox="1"/>
          <p:nvPr/>
        </p:nvSpPr>
        <p:spPr>
          <a:xfrm>
            <a:off x="1828800" y="1843088"/>
            <a:ext cx="1371600" cy="1006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R="0" defTabSz="914400">
              <a:spcBef>
                <a:spcPct val="50000"/>
              </a:spcBef>
              <a:buNone/>
            </a:pPr>
            <a:r>
              <a:rPr kumimoji="0" sz="6000" b="1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 1</a:t>
            </a:r>
            <a:endParaRPr kumimoji="0" sz="6000" b="1" kern="1200" cap="none" spc="0" normalizeH="0" baseline="0" noProof="1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62478" name="Text Box 62477"/>
          <p:cNvSpPr txBox="1"/>
          <p:nvPr/>
        </p:nvSpPr>
        <p:spPr>
          <a:xfrm>
            <a:off x="2971800" y="1843088"/>
            <a:ext cx="1371600" cy="1006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R="0" defTabSz="914400">
              <a:spcBef>
                <a:spcPct val="50000"/>
              </a:spcBef>
              <a:buNone/>
            </a:pPr>
            <a:r>
              <a:rPr kumimoji="0" sz="6000" b="1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  2</a:t>
            </a:r>
            <a:endParaRPr kumimoji="0" sz="6000" b="1" kern="1200" cap="none" spc="0" normalizeH="0" baseline="0" noProof="1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62479" name="Text Box 62478"/>
          <p:cNvSpPr txBox="1"/>
          <p:nvPr/>
        </p:nvSpPr>
        <p:spPr>
          <a:xfrm>
            <a:off x="4343400" y="1843088"/>
            <a:ext cx="1371600" cy="1006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R="0" defTabSz="914400">
              <a:spcBef>
                <a:spcPct val="50000"/>
              </a:spcBef>
              <a:buNone/>
            </a:pPr>
            <a:r>
              <a:rPr kumimoji="0" sz="6000" b="1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  3</a:t>
            </a:r>
            <a:endParaRPr kumimoji="0" sz="6000" b="1" kern="1200" cap="none" spc="0" normalizeH="0" baseline="0" noProof="1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62480" name="Text Box 62479"/>
          <p:cNvSpPr txBox="1"/>
          <p:nvPr/>
        </p:nvSpPr>
        <p:spPr>
          <a:xfrm>
            <a:off x="5638800" y="1828800"/>
            <a:ext cx="1371600" cy="1006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R="0" defTabSz="914400">
              <a:spcBef>
                <a:spcPct val="50000"/>
              </a:spcBef>
              <a:buNone/>
            </a:pPr>
            <a:r>
              <a:rPr kumimoji="0" sz="6000" b="1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  4</a:t>
            </a:r>
            <a:endParaRPr kumimoji="0" sz="6000" b="1" kern="1200" cap="none" spc="0" normalizeH="0" baseline="0" noProof="1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62481" name="Text Box 62480"/>
          <p:cNvSpPr txBox="1"/>
          <p:nvPr/>
        </p:nvSpPr>
        <p:spPr>
          <a:xfrm>
            <a:off x="6934200" y="1828800"/>
            <a:ext cx="1371600" cy="1006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R="0" defTabSz="914400">
              <a:spcBef>
                <a:spcPct val="50000"/>
              </a:spcBef>
              <a:buNone/>
            </a:pPr>
            <a:r>
              <a:rPr kumimoji="0" sz="6000" b="1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  5</a:t>
            </a:r>
            <a:endParaRPr kumimoji="0" sz="6000" b="1" kern="1200" cap="none" spc="0" normalizeH="0" baseline="0" noProof="1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62482" name="Oval 62481"/>
          <p:cNvSpPr/>
          <p:nvPr/>
        </p:nvSpPr>
        <p:spPr>
          <a:xfrm>
            <a:off x="685800" y="457200"/>
            <a:ext cx="914400" cy="838200"/>
          </a:xfrm>
          <a:prstGeom prst="ellipse">
            <a:avLst/>
          </a:prstGeom>
          <a:gradFill rotWithShape="1">
            <a:gsLst>
              <a:gs pos="0">
                <a:srgbClr val="66FF33">
                  <a:gamma/>
                  <a:shade val="46275"/>
                  <a:invGamma/>
                </a:srgbClr>
              </a:gs>
              <a:gs pos="5000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lin ang="5400000" scaled="1"/>
            <a:tileRect/>
          </a:gradFill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sz="4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0</a:t>
            </a:r>
            <a:endParaRPr kumimoji="0" sz="4000" b="1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62483" name="Oval 62482"/>
          <p:cNvSpPr/>
          <p:nvPr/>
        </p:nvSpPr>
        <p:spPr>
          <a:xfrm>
            <a:off x="685800" y="457200"/>
            <a:ext cx="914400" cy="838200"/>
          </a:xfrm>
          <a:prstGeom prst="ellipse">
            <a:avLst/>
          </a:prstGeom>
          <a:gradFill rotWithShape="1">
            <a:gsLst>
              <a:gs pos="0">
                <a:srgbClr val="66FF33">
                  <a:gamma/>
                  <a:shade val="46275"/>
                  <a:invGamma/>
                </a:srgbClr>
              </a:gs>
              <a:gs pos="5000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lin ang="5400000" scaled="1"/>
            <a:tileRect/>
          </a:gradFill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sz="4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1</a:t>
            </a:r>
            <a:endParaRPr kumimoji="0" sz="4000" b="1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62484" name="Oval 62483"/>
          <p:cNvSpPr/>
          <p:nvPr/>
        </p:nvSpPr>
        <p:spPr>
          <a:xfrm>
            <a:off x="685800" y="457200"/>
            <a:ext cx="914400" cy="838200"/>
          </a:xfrm>
          <a:prstGeom prst="ellipse">
            <a:avLst/>
          </a:prstGeom>
          <a:gradFill rotWithShape="1">
            <a:gsLst>
              <a:gs pos="0">
                <a:srgbClr val="66FF33">
                  <a:gamma/>
                  <a:shade val="46275"/>
                  <a:invGamma/>
                </a:srgbClr>
              </a:gs>
              <a:gs pos="5000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lin ang="5400000" scaled="1"/>
            <a:tileRect/>
          </a:gradFill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sz="4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2</a:t>
            </a:r>
            <a:endParaRPr kumimoji="0" sz="4000" b="1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62485" name="Oval 62484"/>
          <p:cNvSpPr/>
          <p:nvPr/>
        </p:nvSpPr>
        <p:spPr>
          <a:xfrm>
            <a:off x="685800" y="457200"/>
            <a:ext cx="914400" cy="838200"/>
          </a:xfrm>
          <a:prstGeom prst="ellipse">
            <a:avLst/>
          </a:prstGeom>
          <a:gradFill rotWithShape="1">
            <a:gsLst>
              <a:gs pos="0">
                <a:srgbClr val="66FF33">
                  <a:gamma/>
                  <a:shade val="46275"/>
                  <a:invGamma/>
                </a:srgbClr>
              </a:gs>
              <a:gs pos="5000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lin ang="5400000" scaled="1"/>
            <a:tileRect/>
          </a:gradFill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sz="4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3</a:t>
            </a:r>
            <a:endParaRPr kumimoji="0" sz="4000" b="1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62486" name="Oval 62485"/>
          <p:cNvSpPr/>
          <p:nvPr/>
        </p:nvSpPr>
        <p:spPr>
          <a:xfrm>
            <a:off x="685800" y="457200"/>
            <a:ext cx="914400" cy="838200"/>
          </a:xfrm>
          <a:prstGeom prst="ellipse">
            <a:avLst/>
          </a:prstGeom>
          <a:gradFill rotWithShape="1">
            <a:gsLst>
              <a:gs pos="0">
                <a:srgbClr val="66FF33">
                  <a:gamma/>
                  <a:shade val="46275"/>
                  <a:invGamma/>
                </a:srgbClr>
              </a:gs>
              <a:gs pos="5000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lin ang="5400000" scaled="1"/>
            <a:tileRect/>
          </a:gradFill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sz="4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4</a:t>
            </a:r>
            <a:endParaRPr kumimoji="0" sz="4000" b="1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62487" name="Oval 62486"/>
          <p:cNvSpPr/>
          <p:nvPr/>
        </p:nvSpPr>
        <p:spPr>
          <a:xfrm>
            <a:off x="685800" y="444500"/>
            <a:ext cx="914400" cy="838200"/>
          </a:xfrm>
          <a:prstGeom prst="ellipse">
            <a:avLst/>
          </a:prstGeom>
          <a:gradFill rotWithShape="1">
            <a:gsLst>
              <a:gs pos="0">
                <a:srgbClr val="66FF33">
                  <a:gamma/>
                  <a:shade val="46275"/>
                  <a:invGamma/>
                </a:srgbClr>
              </a:gs>
              <a:gs pos="5000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lin ang="5400000" scaled="1"/>
            <a:tileRect/>
          </a:gradFill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sz="4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5</a:t>
            </a:r>
            <a:endParaRPr kumimoji="0" sz="4000" b="1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62488" name="Action Button: Help 62487"/>
          <p:cNvSpPr/>
          <p:nvPr/>
        </p:nvSpPr>
        <p:spPr>
          <a:xfrm>
            <a:off x="152400" y="1676400"/>
            <a:ext cx="1524000" cy="304800"/>
          </a:xfrm>
          <a:prstGeom prst="actionButtonHelp">
            <a:avLst/>
          </a:prstGeom>
          <a:solidFill>
            <a:srgbClr val="FF00FF"/>
          </a:solidFill>
          <a:ln w="9525" cap="rnd" cmpd="sng">
            <a:solidFill>
              <a:schemeClr val="bg1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 fontAlgn="base"/>
            <a:endParaRPr sz="2000" strike="noStrike" noProof="1" dirty="0">
              <a:solidFill>
                <a:srgbClr val="0033CC"/>
              </a:solidFill>
              <a:effectLst>
                <a:outerShdw blurRad="38100" dist="38100" dir="270000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489" name="Text Box 62488"/>
          <p:cNvSpPr txBox="1"/>
          <p:nvPr/>
        </p:nvSpPr>
        <p:spPr>
          <a:xfrm>
            <a:off x="381000" y="1660525"/>
            <a:ext cx="1095375" cy="3365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marR="0" defTabSz="914400">
              <a:buNone/>
            </a:pPr>
            <a:r>
              <a:rPr kumimoji="0" sz="1600" b="1" kern="1200" cap="none" spc="0" normalizeH="0" baseline="0" noProof="1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BẮT ĐẦU</a:t>
            </a:r>
            <a:endParaRPr kumimoji="0" sz="1600" b="1" kern="1200" cap="none" spc="0" normalizeH="0" baseline="0" noProof="1">
              <a:solidFill>
                <a:srgbClr val="0033CC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62490" name="Curved Down Ribbon 62489"/>
          <p:cNvSpPr/>
          <p:nvPr/>
        </p:nvSpPr>
        <p:spPr>
          <a:xfrm>
            <a:off x="1828800" y="152400"/>
            <a:ext cx="6781800" cy="8382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gradFill rotWithShape="1">
            <a:gsLst>
              <a:gs pos="0">
                <a:srgbClr val="FFFF66">
                  <a:gamma/>
                  <a:shade val="46275"/>
                  <a:invGamma/>
                </a:srgbClr>
              </a:gs>
              <a:gs pos="50000">
                <a:srgbClr val="FFFF66"/>
              </a:gs>
              <a:gs pos="100000">
                <a:srgbClr val="FFFF66">
                  <a:gamma/>
                  <a:shade val="46275"/>
                  <a:invGamma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sz="36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CHỌN SỐ</a:t>
            </a:r>
            <a:endParaRPr kumimoji="0" sz="3600" b="1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62491" name="Rounded Rectangle 62490"/>
          <p:cNvSpPr/>
          <p:nvPr/>
        </p:nvSpPr>
        <p:spPr>
          <a:xfrm>
            <a:off x="1752600" y="3962400"/>
            <a:ext cx="6781800" cy="1219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en-US" altLang="zh-CN" sz="2800" b="1" dirty="0">
                <a:latin typeface="Arial" panose="020B0604020202020204" pitchFamily="34" charset="0"/>
              </a:rPr>
              <a:t>Năm 1975 thuộc thế kỷ nào?</a:t>
            </a:r>
            <a:endParaRPr lang="en-US" altLang="zh-CN" sz="2800" b="1" dirty="0">
              <a:latin typeface="Arial" panose="020B0604020202020204" pitchFamily="34" charset="0"/>
            </a:endParaRPr>
          </a:p>
        </p:txBody>
      </p:sp>
      <p:sp>
        <p:nvSpPr>
          <p:cNvPr id="62492" name="Flowchart: Alternate Process 62491"/>
          <p:cNvSpPr/>
          <p:nvPr/>
        </p:nvSpPr>
        <p:spPr>
          <a:xfrm>
            <a:off x="2590800" y="5334000"/>
            <a:ext cx="4724400" cy="838200"/>
          </a:xfrm>
          <a:prstGeom prst="flowChartAlternateProcess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sz="2800" b="1" i="0" u="none" strike="noStrike" kern="1200" cap="none" spc="0" normalizeH="0" baseline="0" noProof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Thế kỷ XX</a:t>
            </a:r>
            <a:endParaRPr kumimoji="0" sz="2800" b="1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62493" name="Flowchart: Alternate Process 62492"/>
          <p:cNvSpPr/>
          <p:nvPr/>
        </p:nvSpPr>
        <p:spPr>
          <a:xfrm>
            <a:off x="1905000" y="4000500"/>
            <a:ext cx="7010400" cy="1143000"/>
          </a:xfrm>
          <a:prstGeom prst="flowChartAlternateProcess">
            <a:avLst/>
          </a:prstGeom>
          <a:solidFill>
            <a:srgbClr val="99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en-US" altLang="zh-CN" sz="2800" b="1" dirty="0">
                <a:latin typeface="Arial" panose="020B0604020202020204" pitchFamily="34" charset="0"/>
              </a:rPr>
              <a:t> 1 năm 5 tháng = ...tháng</a:t>
            </a:r>
            <a:endParaRPr lang="en-US" altLang="zh-CN" sz="2800" b="1">
              <a:latin typeface="Arial" panose="020B0604020202020204" pitchFamily="34" charset="0"/>
            </a:endParaRPr>
          </a:p>
        </p:txBody>
      </p:sp>
      <p:sp>
        <p:nvSpPr>
          <p:cNvPr id="62494" name="Rounded Rectangle 62493"/>
          <p:cNvSpPr/>
          <p:nvPr/>
        </p:nvSpPr>
        <p:spPr>
          <a:xfrm>
            <a:off x="1905000" y="5334000"/>
            <a:ext cx="5334000" cy="7620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</a:rPr>
              <a:t>17 tháng</a:t>
            </a:r>
            <a:endParaRPr lang="en-US" altLang="zh-CN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2495" name="Rounded Rectangle 62494"/>
          <p:cNvSpPr/>
          <p:nvPr/>
        </p:nvSpPr>
        <p:spPr>
          <a:xfrm>
            <a:off x="1828800" y="4000500"/>
            <a:ext cx="7391400" cy="11430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r>
              <a:rPr lang="en-US" altLang="zh-CN" sz="2800" b="1" dirty="0">
                <a:latin typeface="Arial" panose="020B0604020202020204" pitchFamily="34" charset="0"/>
              </a:rPr>
              <a:t> Tháng nào có số ngày ít nhất trong năm? </a:t>
            </a:r>
            <a:endParaRPr lang="en-US" altLang="zh-CN" sz="2800" b="1" dirty="0">
              <a:latin typeface="Arial" panose="020B0604020202020204" pitchFamily="34" charset="0"/>
            </a:endParaRPr>
          </a:p>
        </p:txBody>
      </p:sp>
      <p:sp>
        <p:nvSpPr>
          <p:cNvPr id="62496" name="Flowchart: Alternate Process 62495"/>
          <p:cNvSpPr/>
          <p:nvPr/>
        </p:nvSpPr>
        <p:spPr>
          <a:xfrm>
            <a:off x="2814955" y="5410200"/>
            <a:ext cx="3733800" cy="609600"/>
          </a:xfrm>
          <a:prstGeom prst="flowChartAlternateProcess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sz="2800" b="1" i="0" u="none" strike="noStrike" kern="1200" cap="none" spc="0" normalizeH="0" baseline="0" noProof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Tháng hai</a:t>
            </a:r>
            <a:r>
              <a:rPr kumimoji="0" sz="28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 .</a:t>
            </a:r>
            <a:endParaRPr kumimoji="0" sz="2800" b="1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62497" name="Rounded Rectangle 62496"/>
          <p:cNvSpPr/>
          <p:nvPr/>
        </p:nvSpPr>
        <p:spPr>
          <a:xfrm>
            <a:off x="1752600" y="3962400"/>
            <a:ext cx="7391400" cy="1219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r>
              <a:rPr lang="en-US" altLang="zh-CN" sz="2400" b="1" dirty="0">
                <a:latin typeface="Arial" panose="020B0604020202020204" pitchFamily="34" charset="0"/>
              </a:rPr>
              <a:t>   Sắp xếp các đơn vị đo thời gian sau theo thứ tự</a:t>
            </a:r>
            <a:endParaRPr lang="en-US" altLang="zh-CN" sz="2400" b="1" dirty="0">
              <a:latin typeface="Arial" panose="020B0604020202020204" pitchFamily="34" charset="0"/>
            </a:endParaRPr>
          </a:p>
          <a:p>
            <a:r>
              <a:rPr lang="en-US" altLang="zh-CN" sz="2400" b="1" dirty="0">
                <a:latin typeface="Arial" panose="020B0604020202020204" pitchFamily="34" charset="0"/>
              </a:rPr>
              <a:t> từ bé đến lớn: ngày, giờ, tháng, năm, thế kỷ,</a:t>
            </a:r>
            <a:endParaRPr lang="en-US" altLang="zh-CN" sz="2400" b="1" dirty="0">
              <a:latin typeface="Arial" panose="020B0604020202020204" pitchFamily="34" charset="0"/>
            </a:endParaRPr>
          </a:p>
          <a:p>
            <a:r>
              <a:rPr lang="en-US" altLang="zh-CN" sz="2400" b="1" dirty="0">
                <a:latin typeface="Arial" panose="020B0604020202020204" pitchFamily="34" charset="0"/>
              </a:rPr>
              <a:t>tuần, phút, giây.</a:t>
            </a:r>
            <a:endParaRPr lang="en-US" altLang="zh-CN" sz="2400" b="1" dirty="0">
              <a:latin typeface="Arial" panose="020B0604020202020204" pitchFamily="34" charset="0"/>
            </a:endParaRPr>
          </a:p>
        </p:txBody>
      </p:sp>
      <p:sp>
        <p:nvSpPr>
          <p:cNvPr id="62498" name="Rounded Rectangle 62497"/>
          <p:cNvSpPr/>
          <p:nvPr/>
        </p:nvSpPr>
        <p:spPr>
          <a:xfrm>
            <a:off x="1028700" y="5410200"/>
            <a:ext cx="7086600" cy="7620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sz="2400" b="1" i="0" u="none" strike="noStrike" kern="1200" cap="none" spc="0" normalizeH="0" baseline="0" noProof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  giây, phút, giờ, ngày, tuần, tháng, năm, thế kỷ</a:t>
            </a:r>
            <a:r>
              <a:rPr kumimoji="0" sz="2800" b="1" i="0" u="none" strike="noStrike" kern="1200" cap="none" spc="0" normalizeH="0" baseline="0" noProof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 </a:t>
            </a:r>
            <a:endParaRPr kumimoji="0" sz="2800" b="1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</p:txBody>
      </p:sp>
      <p:sp>
        <p:nvSpPr>
          <p:cNvPr id="62499" name="Rounded Rectangle 62498"/>
          <p:cNvSpPr/>
          <p:nvPr/>
        </p:nvSpPr>
        <p:spPr>
          <a:xfrm>
            <a:off x="1828800" y="4191000"/>
            <a:ext cx="6934200" cy="990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sz="2800" b="1" i="0" u="none" strike="noStrike" kern="1200" cap="none" spc="0" normalizeH="0" baseline="0" noProof="1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+mn-cs"/>
                <a:sym typeface="+mn-ea"/>
              </a:rPr>
              <a:t> </a:t>
            </a:r>
            <a:r>
              <a:rPr kumimoji="0" sz="2800" b="1" i="0" u="none" strike="noStrike" kern="1200" cap="none" spc="0" normalizeH="0" baseline="0" noProof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  <a:sym typeface="+mn-ea"/>
              </a:rPr>
              <a:t>Chúc mừng bạn được ô số may mắn.</a:t>
            </a:r>
            <a:endParaRPr kumimoji="0" sz="2800" b="1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+mn-ea"/>
              <a:cs typeface="+mn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4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62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62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62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62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62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2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6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6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62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62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2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6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62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2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62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62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500"/>
                                        <p:tgtEl>
                                          <p:spTgt spid="62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500"/>
                                        <p:tgtEl>
                                          <p:spTgt spid="62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2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62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62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5" dur="500"/>
                                        <p:tgtEl>
                                          <p:spTgt spid="62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8" dur="500"/>
                                        <p:tgtEl>
                                          <p:spTgt spid="62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2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62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6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1" dur="500"/>
                                        <p:tgtEl>
                                          <p:spTgt spid="62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4" dur="500"/>
                                        <p:tgtEl>
                                          <p:spTgt spid="62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6"/>
                  </p:tgtEl>
                </p:cond>
              </p:nextCondLst>
            </p:seq>
          </p:childTnLst>
        </p:cTn>
      </p:par>
    </p:tnLst>
    <p:bldLst>
      <p:bldP spid="62483" grpId="0" bldLvl="0" animBg="1"/>
      <p:bldP spid="62484" grpId="0" bldLvl="0" animBg="1"/>
      <p:bldP spid="62485" grpId="0" bldLvl="0" animBg="1"/>
      <p:bldP spid="62486" grpId="0" bldLvl="0" animBg="1"/>
      <p:bldP spid="62487" grpId="0" bldLvl="0" animBg="1"/>
      <p:bldP spid="62491" grpId="0" bldLvl="0" animBg="1"/>
      <p:bldP spid="62491" grpId="1" bldLvl="0" animBg="1"/>
      <p:bldP spid="62492" grpId="0" bldLvl="0" animBg="1"/>
      <p:bldP spid="62492" grpId="1" bldLvl="0" animBg="1"/>
      <p:bldP spid="62493" grpId="0" bldLvl="0" animBg="1"/>
      <p:bldP spid="62493" grpId="1" bldLvl="0" animBg="1"/>
      <p:bldP spid="62494" grpId="0" bldLvl="0" animBg="1"/>
      <p:bldP spid="62494" grpId="1" bldLvl="0" animBg="1"/>
      <p:bldP spid="62495" grpId="0" bldLvl="0" animBg="1"/>
      <p:bldP spid="62495" grpId="1" bldLvl="0" animBg="1"/>
      <p:bldP spid="62496" grpId="0" bldLvl="0" animBg="1"/>
      <p:bldP spid="62496" grpId="1" bldLvl="0" animBg="1"/>
      <p:bldP spid="62497" grpId="0" bldLvl="0" animBg="1"/>
      <p:bldP spid="62497" grpId="1" bldLvl="0" animBg="1"/>
      <p:bldP spid="62498" grpId="0" bldLvl="0" animBg="1"/>
      <p:bldP spid="62498" grpId="1" bldLvl="0" animBg="1"/>
      <p:bldP spid="62499" grpId="0" bldLvl="0" animBg="1"/>
      <p:bldP spid="62499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5" name="Picture 63489" descr="Ho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1" name="Rectangle 63490"/>
          <p:cNvSpPr/>
          <p:nvPr/>
        </p:nvSpPr>
        <p:spPr>
          <a:xfrm>
            <a:off x="1447800" y="1981200"/>
            <a:ext cx="6172200" cy="1676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CHÀO TẠM BIỆT</a:t>
            </a:r>
            <a:endParaRPr lang="en-US" sz="3600" b="1"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000000"/>
                  </a:gs>
                  <a:gs pos="100000">
                    <a:srgbClr val="FF0000"/>
                  </a:gs>
                </a:gsLst>
                <a:lin ang="5400000" scaled="1"/>
                <a:tileRect/>
              </a:gra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 dir="in"/>
    <p:sndAc>
      <p:stSnd>
        <p:snd r:embed="rId2" name="Nhung bong hoa, nhung loi c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34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51520" y="1844824"/>
            <a:ext cx="8565578" cy="29523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4911" y="3136880"/>
            <a:ext cx="782573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8991" y="241484"/>
            <a:ext cx="590465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9231" y="703149"/>
            <a:ext cx="13681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endParaRPr lang="en-US" sz="2800" u="sng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2766407"/>
            <a:ext cx="4572000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=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=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...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323" y="1825660"/>
            <a:ext cx="386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7744" y="1143176"/>
            <a:ext cx="445513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ĐƠN VỊ ĐO THỜI GIAN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5696" y="2761764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9101" y="3212976"/>
            <a:ext cx="780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9101" y="3625860"/>
            <a:ext cx="780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9792" y="407707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366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6715" y="4468459"/>
            <a:ext cx="348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6056" y="2981270"/>
            <a:ext cx="3960440" cy="1815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=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=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7722" y="2977788"/>
            <a:ext cx="296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11773" y="3337828"/>
            <a:ext cx="59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58890" y="3769876"/>
            <a:ext cx="649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6882" y="4221088"/>
            <a:ext cx="649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1488991" y="241484"/>
            <a:ext cx="590465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3649231" y="703149"/>
            <a:ext cx="13681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endParaRPr lang="en-US" sz="2800" u="sng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1" grpId="0" animBg="1"/>
      <p:bldP spid="12" grpId="0"/>
      <p:bldP spid="6" grpId="0"/>
      <p:bldP spid="13" grpId="0"/>
      <p:bldP spid="14" grpId="0"/>
      <p:bldP spid="15" grpId="0"/>
      <p:bldP spid="16" grpId="0" animBg="1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56592" y="3577440"/>
            <a:ext cx="6768752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5" y="2348880"/>
            <a:ext cx="8448997" cy="5219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2267744" y="1143176"/>
            <a:ext cx="445513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ĐƠN VỊ ĐO THỜI GIAN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923928" y="4149080"/>
            <a:ext cx="4680520" cy="2008674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4"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2" name="TextBox 3"/>
          <p:cNvSpPr txBox="1"/>
          <p:nvPr/>
        </p:nvSpPr>
        <p:spPr>
          <a:xfrm>
            <a:off x="1488991" y="241484"/>
            <a:ext cx="590465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9231" y="703149"/>
            <a:ext cx="13681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endParaRPr lang="en-US" sz="2800" u="sng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2843808" y="174352"/>
            <a:ext cx="3960440" cy="252028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Callout 2">
            <a:hlinkClick r:id="rId1" action="ppaction://hlinksldjump"/>
          </p:cNvPr>
          <p:cNvSpPr/>
          <p:nvPr/>
        </p:nvSpPr>
        <p:spPr>
          <a:xfrm>
            <a:off x="107504" y="3501008"/>
            <a:ext cx="4032448" cy="2376264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967536" y="3525589"/>
            <a:ext cx="4176464" cy="2448272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67744" y="1143176"/>
            <a:ext cx="445513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ĐƠN VỊ ĐO THỜI GIAN 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6240" y="2276872"/>
            <a:ext cx="3768477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= 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=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6323" y="1743199"/>
            <a:ext cx="3289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a.Các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0763" y="2636912"/>
            <a:ext cx="780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0338" y="2974360"/>
            <a:ext cx="780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39752" y="3403616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366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0219" y="3741997"/>
            <a:ext cx="310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6767" y="2259304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83216" y="2618786"/>
            <a:ext cx="396044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  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=      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=    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   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7391" y="2575357"/>
            <a:ext cx="296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07408" y="2943582"/>
            <a:ext cx="596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56304" y="3342061"/>
            <a:ext cx="649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09293" y="3700623"/>
            <a:ext cx="649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380875" y="6895807"/>
            <a:ext cx="6816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- Tháng có 28 ngày (vào năm nhuận có 29 ngày) là:</a:t>
            </a:r>
            <a:endParaRPr lang="en-US" sz="24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auto">
          <a:xfrm>
            <a:off x="460250" y="4437112"/>
            <a:ext cx="82162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9pPr>
          </a:lstStyle>
          <a:p>
            <a:pPr algn="just" eaLnBrk="1" hangingPunct="1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tám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31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ngày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882515" y="5229809"/>
            <a:ext cx="815398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9pPr>
          </a:lstStyle>
          <a:p>
            <a:pPr algn="just" eaLnBrk="1" hangingPunct="1">
              <a:lnSpc>
                <a:spcPct val="125000"/>
              </a:lnSpc>
            </a:pP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sáu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chín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mười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30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ngày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1587375" y="7353007"/>
            <a:ext cx="1260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Tháng 2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829245" y="5805264"/>
            <a:ext cx="68427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CC00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Tháng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</a:rPr>
              <a:t>28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nhuận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</a:rPr>
              <a:t> 29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ngày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).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8991" y="241484"/>
            <a:ext cx="590465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9231" y="703149"/>
            <a:ext cx="13681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endParaRPr lang="en-US" sz="2800" u="sng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4" grpId="0"/>
      <p:bldP spid="32" grpId="0"/>
      <p:bldP spid="33" grpId="0"/>
      <p:bldP spid="34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10" y="1825625"/>
            <a:ext cx="81613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838200" y="32004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8862" name="Rectangle 14"/>
          <p:cNvSpPr>
            <a:spLocks noGrp="1" noChangeArrowheads="1"/>
          </p:cNvSpPr>
          <p:nvPr>
            <p:ph type="title"/>
          </p:nvPr>
        </p:nvSpPr>
        <p:spPr>
          <a:xfrm>
            <a:off x="251520" y="836712"/>
            <a:ext cx="4733925" cy="6223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>
                <a:latin typeface="Times New Roman" panose="02020603050405020304" pitchFamily="18" charset="0"/>
              </a:rPr>
              <a:t>2.Ví dụ về đổi  đơn vị đo thời gian :</a:t>
            </a:r>
            <a:endParaRPr lang="en-US" sz="2400">
              <a:latin typeface="Times New Roman" panose="02020603050405020304" pitchFamily="18" charset="0"/>
            </a:endParaRPr>
          </a:p>
        </p:txBody>
      </p:sp>
      <p:sp>
        <p:nvSpPr>
          <p:cNvPr id="78869" name="Text Box 21"/>
          <p:cNvSpPr txBox="1">
            <a:spLocks noChangeArrowheads="1"/>
          </p:cNvSpPr>
          <p:nvPr/>
        </p:nvSpPr>
        <p:spPr bwMode="auto">
          <a:xfrm>
            <a:off x="2037371" y="3471118"/>
            <a:ext cx="19559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8FD2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0,5</a:t>
            </a:r>
            <a:endParaRPr lang="en-US" sz="24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881" name="Group 33"/>
          <p:cNvGrpSpPr/>
          <p:nvPr/>
        </p:nvGrpSpPr>
        <p:grpSpPr bwMode="auto">
          <a:xfrm>
            <a:off x="2383532" y="4015134"/>
            <a:ext cx="1403350" cy="461964"/>
            <a:chOff x="1584" y="3315"/>
            <a:chExt cx="884" cy="291"/>
          </a:xfrm>
        </p:grpSpPr>
        <p:sp>
          <p:nvSpPr>
            <p:cNvPr id="78870" name="Text Box 22"/>
            <p:cNvSpPr txBox="1">
              <a:spLocks noChangeArrowheads="1"/>
            </p:cNvSpPr>
            <p:nvPr/>
          </p:nvSpPr>
          <p:spPr bwMode="auto">
            <a:xfrm>
              <a:off x="1584" y="3315"/>
              <a:ext cx="21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871" name="Text Box 23"/>
            <p:cNvSpPr txBox="1">
              <a:spLocks noChangeArrowheads="1"/>
            </p:cNvSpPr>
            <p:nvPr/>
          </p:nvSpPr>
          <p:spPr bwMode="auto">
            <a:xfrm>
              <a:off x="2160" y="3315"/>
              <a:ext cx="30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</a:t>
              </a:r>
              <a:endPara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8872" name="Text Box 24"/>
          <p:cNvSpPr txBox="1">
            <a:spLocks noChangeArrowheads="1"/>
          </p:cNvSpPr>
          <p:nvPr/>
        </p:nvSpPr>
        <p:spPr bwMode="auto">
          <a:xfrm>
            <a:off x="4778375" y="4037930"/>
            <a:ext cx="5693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77" name="Text Box 29"/>
          <p:cNvSpPr txBox="1">
            <a:spLocks noChangeArrowheads="1"/>
          </p:cNvSpPr>
          <p:nvPr/>
        </p:nvSpPr>
        <p:spPr bwMode="auto">
          <a:xfrm>
            <a:off x="4508380" y="3471118"/>
            <a:ext cx="492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8FD2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788232" y="1884468"/>
            <a:ext cx="7932738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</a:rPr>
              <a:t> :</a:t>
            </a:r>
            <a:endParaRPr 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rưỡi</a:t>
            </a:r>
            <a:r>
              <a:rPr lang="en-US" sz="2400" dirty="0">
                <a:latin typeface="Times New Roman" panose="02020603050405020304" pitchFamily="18" charset="0"/>
              </a:rPr>
              <a:t>  = ……. </a:t>
            </a:r>
            <a:r>
              <a:rPr lang="en-US" sz="2400" dirty="0" err="1">
                <a:latin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</a:rPr>
              <a:t> …………….. ….= . . . . . </a:t>
            </a:r>
            <a:r>
              <a:rPr lang="en-US" sz="2400" dirty="0" err="1">
                <a:latin typeface="Times New Roman" panose="02020603050405020304" pitchFamily="18" charset="0"/>
              </a:rPr>
              <a:t>tháng</a:t>
            </a:r>
            <a:endParaRPr 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</a:rPr>
              <a:t> =                               = … . …</a:t>
            </a:r>
            <a:r>
              <a:rPr lang="en-US" sz="2400" dirty="0" err="1">
                <a:latin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</a:rPr>
              <a:t>0,5 </a:t>
            </a:r>
            <a:r>
              <a:rPr lang="en-US" sz="2400" dirty="0" err="1">
                <a:latin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</a:rPr>
              <a:t> =   </a:t>
            </a:r>
            <a:r>
              <a:rPr lang="en-US" sz="2400" dirty="0" smtClean="0">
                <a:latin typeface="Times New Roman" panose="02020603050405020304" pitchFamily="18" charset="0"/>
              </a:rPr>
              <a:t>                          =……   </a:t>
            </a:r>
            <a:r>
              <a:rPr lang="en-US" sz="2400" dirty="0" err="1">
                <a:latin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 smtClean="0">
                <a:latin typeface="Times New Roman" panose="02020603050405020304" pitchFamily="18" charset="0"/>
              </a:rPr>
              <a:t>216 </a:t>
            </a:r>
            <a:r>
              <a:rPr lang="en-US" sz="2400" dirty="0" err="1" smtClean="0">
                <a:latin typeface="Times New Roman" panose="02020603050405020304" pitchFamily="18" charset="0"/>
              </a:rPr>
              <a:t>phút</a:t>
            </a:r>
            <a:r>
              <a:rPr lang="en-US" sz="2400" dirty="0" smtClean="0">
                <a:latin typeface="Times New Roman" panose="02020603050405020304" pitchFamily="18" charset="0"/>
              </a:rPr>
              <a:t> =……</a:t>
            </a:r>
            <a:r>
              <a:rPr lang="en-US" sz="2400" dirty="0" err="1" smtClean="0">
                <a:latin typeface="Times New Roman" panose="02020603050405020304" pitchFamily="18" charset="0"/>
              </a:rPr>
              <a:t>giờ</a:t>
            </a:r>
            <a:r>
              <a:rPr lang="en-US" sz="2400" dirty="0" smtClean="0">
                <a:latin typeface="Times New Roman" panose="02020603050405020304" pitchFamily="18" charset="0"/>
              </a:rPr>
              <a:t> ……</a:t>
            </a:r>
            <a:r>
              <a:rPr lang="en-US" sz="2400" dirty="0" err="1" smtClean="0">
                <a:latin typeface="Times New Roman" panose="02020603050405020304" pitchFamily="18" charset="0"/>
              </a:rPr>
              <a:t>phút</a:t>
            </a:r>
            <a:r>
              <a:rPr lang="en-US" sz="2400" dirty="0" smtClean="0">
                <a:latin typeface="Times New Roman" panose="02020603050405020304" pitchFamily="18" charset="0"/>
              </a:rPr>
              <a:t> =…….</a:t>
            </a:r>
            <a:r>
              <a:rPr lang="en-US" sz="2400" dirty="0" err="1" smtClean="0">
                <a:latin typeface="Times New Roman" panose="02020603050405020304" pitchFamily="18" charset="0"/>
              </a:rPr>
              <a:t>giờ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78917" name="Text Box 69"/>
          <p:cNvSpPr txBox="1">
            <a:spLocks noChangeArrowheads="1"/>
          </p:cNvSpPr>
          <p:nvPr/>
        </p:nvSpPr>
        <p:spPr bwMode="auto">
          <a:xfrm>
            <a:off x="1256184" y="4869160"/>
            <a:ext cx="1371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lain" startAt="216"/>
            </a:pPr>
            <a:r>
              <a:rPr lang="en-US" sz="2400" dirty="0">
                <a:latin typeface="Times New Roman" panose="02020603050405020304" pitchFamily="18" charset="0"/>
              </a:rPr>
              <a:t>    60</a:t>
            </a:r>
            <a:endParaRPr 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36     3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8920" name="Group 72"/>
          <p:cNvGrpSpPr/>
          <p:nvPr/>
        </p:nvGrpSpPr>
        <p:grpSpPr bwMode="auto">
          <a:xfrm>
            <a:off x="1921992" y="5046913"/>
            <a:ext cx="533400" cy="762000"/>
            <a:chOff x="4176" y="3600"/>
            <a:chExt cx="336" cy="480"/>
          </a:xfrm>
        </p:grpSpPr>
        <p:sp>
          <p:nvSpPr>
            <p:cNvPr id="78918" name="Line 70"/>
            <p:cNvSpPr>
              <a:spLocks noChangeShapeType="1"/>
            </p:cNvSpPr>
            <p:nvPr/>
          </p:nvSpPr>
          <p:spPr bwMode="auto">
            <a:xfrm>
              <a:off x="4176" y="3600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19" name="Line 71"/>
            <p:cNvSpPr>
              <a:spLocks noChangeShapeType="1"/>
            </p:cNvSpPr>
            <p:nvPr/>
          </p:nvSpPr>
          <p:spPr bwMode="auto">
            <a:xfrm>
              <a:off x="4176" y="384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921" name="Text Box 73"/>
          <p:cNvSpPr txBox="1">
            <a:spLocks noChangeArrowheads="1"/>
          </p:cNvSpPr>
          <p:nvPr/>
        </p:nvSpPr>
        <p:spPr bwMode="auto">
          <a:xfrm>
            <a:off x="584200" y="6115050"/>
            <a:ext cx="3568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923" name="Text Box 75"/>
          <p:cNvSpPr txBox="1">
            <a:spLocks noChangeArrowheads="1"/>
          </p:cNvSpPr>
          <p:nvPr/>
        </p:nvSpPr>
        <p:spPr bwMode="auto">
          <a:xfrm>
            <a:off x="6315075" y="4731287"/>
            <a:ext cx="16621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lain" startAt="216"/>
            </a:pPr>
            <a:r>
              <a:rPr lang="en-US" sz="2400" dirty="0">
                <a:latin typeface="Times New Roman" panose="02020603050405020304" pitchFamily="18" charset="0"/>
              </a:rPr>
              <a:t>    60</a:t>
            </a:r>
            <a:endParaRPr 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</a:rPr>
              <a:t>  36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</a:rPr>
              <a:t>      0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grpSp>
        <p:nvGrpSpPr>
          <p:cNvPr id="78924" name="Group 76"/>
          <p:cNvGrpSpPr/>
          <p:nvPr/>
        </p:nvGrpSpPr>
        <p:grpSpPr bwMode="auto">
          <a:xfrm>
            <a:off x="7123113" y="4886862"/>
            <a:ext cx="533400" cy="844926"/>
            <a:chOff x="4176" y="3600"/>
            <a:chExt cx="336" cy="480"/>
          </a:xfrm>
        </p:grpSpPr>
        <p:sp>
          <p:nvSpPr>
            <p:cNvPr id="78925" name="Line 77"/>
            <p:cNvSpPr>
              <a:spLocks noChangeShapeType="1"/>
            </p:cNvSpPr>
            <p:nvPr/>
          </p:nvSpPr>
          <p:spPr bwMode="auto">
            <a:xfrm>
              <a:off x="4176" y="3600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8926" name="Line 78"/>
            <p:cNvSpPr>
              <a:spLocks noChangeShapeType="1"/>
            </p:cNvSpPr>
            <p:nvPr/>
          </p:nvSpPr>
          <p:spPr bwMode="auto">
            <a:xfrm>
              <a:off x="4176" y="384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78927" name="Text Box 79"/>
          <p:cNvSpPr txBox="1">
            <a:spLocks noChangeArrowheads="1"/>
          </p:cNvSpPr>
          <p:nvPr/>
        </p:nvSpPr>
        <p:spPr bwMode="auto">
          <a:xfrm>
            <a:off x="6096000" y="6065838"/>
            <a:ext cx="243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932" name="Text Box 84"/>
          <p:cNvSpPr txBox="1">
            <a:spLocks noChangeArrowheads="1"/>
          </p:cNvSpPr>
          <p:nvPr/>
        </p:nvSpPr>
        <p:spPr bwMode="auto">
          <a:xfrm>
            <a:off x="6788567" y="5270123"/>
            <a:ext cx="349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933" name="Text Box 85"/>
          <p:cNvSpPr txBox="1">
            <a:spLocks noChangeArrowheads="1"/>
          </p:cNvSpPr>
          <p:nvPr/>
        </p:nvSpPr>
        <p:spPr bwMode="auto">
          <a:xfrm>
            <a:off x="7103070" y="5271591"/>
            <a:ext cx="349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934" name="Text Box 86"/>
          <p:cNvSpPr txBox="1">
            <a:spLocks noChangeArrowheads="1"/>
          </p:cNvSpPr>
          <p:nvPr/>
        </p:nvSpPr>
        <p:spPr bwMode="auto">
          <a:xfrm>
            <a:off x="7308304" y="5272435"/>
            <a:ext cx="349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935" name="Text Box 87"/>
          <p:cNvSpPr txBox="1">
            <a:spLocks noChangeArrowheads="1"/>
          </p:cNvSpPr>
          <p:nvPr/>
        </p:nvSpPr>
        <p:spPr bwMode="auto">
          <a:xfrm>
            <a:off x="7236296" y="5229200"/>
            <a:ext cx="349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699792" y="2348880"/>
            <a:ext cx="5693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18"/>
          <p:cNvSpPr txBox="1">
            <a:spLocks noChangeArrowheads="1"/>
          </p:cNvSpPr>
          <p:nvPr/>
        </p:nvSpPr>
        <p:spPr bwMode="auto">
          <a:xfrm>
            <a:off x="3993356" y="2348880"/>
            <a:ext cx="22669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 x 12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6588224" y="2348880"/>
            <a:ext cx="492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8FD2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Group 47"/>
          <p:cNvGrpSpPr/>
          <p:nvPr/>
        </p:nvGrpSpPr>
        <p:grpSpPr bwMode="auto">
          <a:xfrm>
            <a:off x="1787161" y="2780928"/>
            <a:ext cx="2198496" cy="762000"/>
            <a:chOff x="5040" y="2544"/>
            <a:chExt cx="781" cy="480"/>
          </a:xfrm>
        </p:grpSpPr>
        <p:sp>
          <p:nvSpPr>
            <p:cNvPr id="50" name="Text Box 20"/>
            <p:cNvSpPr txBox="1">
              <a:spLocks noChangeArrowheads="1"/>
            </p:cNvSpPr>
            <p:nvPr/>
          </p:nvSpPr>
          <p:spPr bwMode="auto">
            <a:xfrm>
              <a:off x="5287" y="2594"/>
              <a:ext cx="53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8FD25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 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1" name="Object 45"/>
            <p:cNvGraphicFramePr>
              <a:graphicFrameLocks noChangeAspect="1"/>
            </p:cNvGraphicFramePr>
            <p:nvPr/>
          </p:nvGraphicFramePr>
          <p:xfrm>
            <a:off x="5040" y="2544"/>
            <a:ext cx="288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1" name="Equation" r:id="rId1" imgW="152400" imgH="393700" progId="Equation.DSMT4">
                    <p:embed/>
                  </p:oleObj>
                </mc:Choice>
                <mc:Fallback>
                  <p:oleObj name="Equation" r:id="rId1" imgW="152400" imgH="393700" progId="Equation.DSMT4">
                    <p:embed/>
                    <p:pic>
                      <p:nvPicPr>
                        <p:cNvPr id="0" name="Picture 106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0" y="2544"/>
                          <a:ext cx="288" cy="4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2" name="Text Box 28"/>
          <p:cNvSpPr txBox="1">
            <a:spLocks noChangeArrowheads="1"/>
          </p:cNvSpPr>
          <p:nvPr/>
        </p:nvSpPr>
        <p:spPr bwMode="auto">
          <a:xfrm>
            <a:off x="4435475" y="2938091"/>
            <a:ext cx="492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8FD2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9600" y="2865065"/>
            <a:ext cx="457200" cy="774700"/>
            <a:chOff x="609600" y="2865065"/>
            <a:chExt cx="457200" cy="774700"/>
          </a:xfrm>
        </p:grpSpPr>
        <p:sp>
          <p:nvSpPr>
            <p:cNvPr id="35" name="Text Box 11"/>
            <p:cNvSpPr txBox="1">
              <a:spLocks noChangeArrowheads="1"/>
            </p:cNvSpPr>
            <p:nvPr/>
          </p:nvSpPr>
          <p:spPr bwMode="auto">
            <a:xfrm>
              <a:off x="701030" y="2865065"/>
              <a:ext cx="361950" cy="77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rgbClr val="00CC00"/>
                  </a:solidFill>
                  <a:latin typeface=".VnArial" panose="020B7200000000000000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00CC00"/>
                  </a:solidFill>
                  <a:latin typeface=".VnArial" panose="020B7200000000000000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00CC00"/>
                  </a:solidFill>
                  <a:latin typeface=".VnArial" panose="020B7200000000000000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00CC00"/>
                  </a:solidFill>
                  <a:latin typeface=".VnArial" panose="020B7200000000000000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00CC00"/>
                  </a:solidFill>
                  <a:latin typeface=".VnArial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CC00"/>
                  </a:solidFill>
                  <a:latin typeface=".VnArial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CC00"/>
                  </a:solidFill>
                  <a:latin typeface=".VnArial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CC00"/>
                  </a:solidFill>
                  <a:latin typeface=".VnArial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CC00"/>
                  </a:solidFill>
                  <a:latin typeface=".VnArial" panose="020B7200000000000000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2</a:t>
              </a:r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80000"/>
                </a:lnSpc>
              </a:pP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3</a:t>
              </a:r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" name="Line 12"/>
            <p:cNvSpPr>
              <a:spLocks noChangeShapeType="1"/>
            </p:cNvSpPr>
            <p:nvPr/>
          </p:nvSpPr>
          <p:spPr bwMode="auto">
            <a:xfrm>
              <a:off x="609600" y="3206628"/>
              <a:ext cx="457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8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8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8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8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8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8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8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8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7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7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2000"/>
                                        <p:tgtEl>
                                          <p:spTgt spid="7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7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78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7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7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2000"/>
                                        <p:tgtEl>
                                          <p:spTgt spid="78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7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7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7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2000"/>
                                        <p:tgtEl>
                                          <p:spTgt spid="78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7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2" grpId="0" animBg="1" autoUpdateAnimBg="0"/>
      <p:bldP spid="78869" grpId="0"/>
      <p:bldP spid="78872" grpId="0"/>
      <p:bldP spid="78921" grpId="0"/>
      <p:bldP spid="78927" grpId="0"/>
      <p:bldP spid="78932" grpId="0"/>
      <p:bldP spid="78933" grpId="0"/>
      <p:bldP spid="78934" grpId="0"/>
      <p:bldP spid="78935" grpId="0"/>
      <p:bldP spid="46" grpId="0"/>
      <p:bldP spid="47" grpId="0"/>
      <p:bldP spid="48" grpId="0"/>
      <p:bldP spid="5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0</TotalTime>
  <Words>4038</Words>
  <Application>WPS Presentation</Application>
  <PresentationFormat>On-screen Show (4:3)</PresentationFormat>
  <Paragraphs>379</Paragraphs>
  <Slides>24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SimSun</vt:lpstr>
      <vt:lpstr>Wingdings</vt:lpstr>
      <vt:lpstr>Times New Roman</vt:lpstr>
      <vt:lpstr>Times New Roman</vt:lpstr>
      <vt:lpstr>.VnArial</vt:lpstr>
      <vt:lpstr>Calibri</vt:lpstr>
      <vt:lpstr>微软雅黑</vt:lpstr>
      <vt:lpstr/>
      <vt:lpstr>Arial Unicode MS</vt:lpstr>
      <vt:lpstr>Century Gothic</vt:lpstr>
      <vt:lpstr>Latha</vt:lpstr>
      <vt:lpstr>Arial Black</vt:lpstr>
      <vt:lpstr>Office Theme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2.Ví dụ về đổi  đơn vị đo thời gian 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PhongLan</cp:lastModifiedBy>
  <cp:revision>116</cp:revision>
  <dcterms:created xsi:type="dcterms:W3CDTF">2017-02-15T14:50:00Z</dcterms:created>
  <dcterms:modified xsi:type="dcterms:W3CDTF">2019-03-11T03:30:13Z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1033-10.2.0.5978</vt:lpwstr>
  </property>
</Properties>
</file>